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sldIdLst>
    <p:sldId id="256" r:id="rId2"/>
    <p:sldId id="262" r:id="rId3"/>
    <p:sldId id="258" r:id="rId4"/>
    <p:sldId id="263" r:id="rId5"/>
    <p:sldId id="266" r:id="rId6"/>
    <p:sldId id="259" r:id="rId7"/>
    <p:sldId id="269" r:id="rId8"/>
    <p:sldId id="268" r:id="rId9"/>
    <p:sldId id="267" r:id="rId10"/>
    <p:sldId id="264" r:id="rId11"/>
    <p:sldId id="261" r:id="rId12"/>
    <p:sldId id="270" r:id="rId13"/>
    <p:sldId id="265" r:id="rId14"/>
  </p:sldIdLst>
  <p:sldSz cx="9144000" cy="6858000" type="screen4x3"/>
  <p:notesSz cx="9939338" cy="6807200"/>
  <p:defaultTextStyle>
    <a:defPPr>
      <a:defRPr lang="ru-RU"/>
    </a:defPPr>
    <a:lvl1pPr marL="0" algn="l" defTabSz="1623792" rtl="0" eaLnBrk="1" latinLnBrk="0" hangingPunct="1">
      <a:defRPr sz="3200" kern="1200">
        <a:solidFill>
          <a:schemeClr val="tx1"/>
        </a:solidFill>
        <a:latin typeface="+mn-lt"/>
        <a:ea typeface="+mn-ea"/>
        <a:cs typeface="+mn-cs"/>
      </a:defRPr>
    </a:lvl1pPr>
    <a:lvl2pPr marL="811896" algn="l" defTabSz="1623792" rtl="0" eaLnBrk="1" latinLnBrk="0" hangingPunct="1">
      <a:defRPr sz="3200" kern="1200">
        <a:solidFill>
          <a:schemeClr val="tx1"/>
        </a:solidFill>
        <a:latin typeface="+mn-lt"/>
        <a:ea typeface="+mn-ea"/>
        <a:cs typeface="+mn-cs"/>
      </a:defRPr>
    </a:lvl2pPr>
    <a:lvl3pPr marL="1623792" algn="l" defTabSz="1623792" rtl="0" eaLnBrk="1" latinLnBrk="0" hangingPunct="1">
      <a:defRPr sz="3200" kern="1200">
        <a:solidFill>
          <a:schemeClr val="tx1"/>
        </a:solidFill>
        <a:latin typeface="+mn-lt"/>
        <a:ea typeface="+mn-ea"/>
        <a:cs typeface="+mn-cs"/>
      </a:defRPr>
    </a:lvl3pPr>
    <a:lvl4pPr marL="2435687" algn="l" defTabSz="1623792" rtl="0" eaLnBrk="1" latinLnBrk="0" hangingPunct="1">
      <a:defRPr sz="3200" kern="1200">
        <a:solidFill>
          <a:schemeClr val="tx1"/>
        </a:solidFill>
        <a:latin typeface="+mn-lt"/>
        <a:ea typeface="+mn-ea"/>
        <a:cs typeface="+mn-cs"/>
      </a:defRPr>
    </a:lvl4pPr>
    <a:lvl5pPr marL="3247583" algn="l" defTabSz="1623792" rtl="0" eaLnBrk="1" latinLnBrk="0" hangingPunct="1">
      <a:defRPr sz="3200" kern="1200">
        <a:solidFill>
          <a:schemeClr val="tx1"/>
        </a:solidFill>
        <a:latin typeface="+mn-lt"/>
        <a:ea typeface="+mn-ea"/>
        <a:cs typeface="+mn-cs"/>
      </a:defRPr>
    </a:lvl5pPr>
    <a:lvl6pPr marL="4059479" algn="l" defTabSz="1623792" rtl="0" eaLnBrk="1" latinLnBrk="0" hangingPunct="1">
      <a:defRPr sz="3200" kern="1200">
        <a:solidFill>
          <a:schemeClr val="tx1"/>
        </a:solidFill>
        <a:latin typeface="+mn-lt"/>
        <a:ea typeface="+mn-ea"/>
        <a:cs typeface="+mn-cs"/>
      </a:defRPr>
    </a:lvl6pPr>
    <a:lvl7pPr marL="4871375" algn="l" defTabSz="1623792" rtl="0" eaLnBrk="1" latinLnBrk="0" hangingPunct="1">
      <a:defRPr sz="3200" kern="1200">
        <a:solidFill>
          <a:schemeClr val="tx1"/>
        </a:solidFill>
        <a:latin typeface="+mn-lt"/>
        <a:ea typeface="+mn-ea"/>
        <a:cs typeface="+mn-cs"/>
      </a:defRPr>
    </a:lvl7pPr>
    <a:lvl8pPr marL="5683270" algn="l" defTabSz="1623792" rtl="0" eaLnBrk="1" latinLnBrk="0" hangingPunct="1">
      <a:defRPr sz="3200" kern="1200">
        <a:solidFill>
          <a:schemeClr val="tx1"/>
        </a:solidFill>
        <a:latin typeface="+mn-lt"/>
        <a:ea typeface="+mn-ea"/>
        <a:cs typeface="+mn-cs"/>
      </a:defRPr>
    </a:lvl8pPr>
    <a:lvl9pPr marL="6495166" algn="l" defTabSz="1623792" rtl="0" eaLnBrk="1" latinLnBrk="0" hangingPunct="1">
      <a:defRPr sz="32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11437F"/>
    <a:srgbClr val="336699"/>
    <a:srgbClr val="F9B277"/>
    <a:srgbClr val="2F72C3"/>
    <a:srgbClr val="4383D1"/>
    <a:srgbClr val="F79B4F"/>
    <a:srgbClr val="F58427"/>
    <a:srgbClr val="F8A764"/>
    <a:srgbClr val="F68D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4" autoAdjust="0"/>
    <p:restoredTop sz="94629" autoAdjust="0"/>
  </p:normalViewPr>
  <p:slideViewPr>
    <p:cSldViewPr>
      <p:cViewPr>
        <p:scale>
          <a:sx n="100" d="100"/>
          <a:sy n="100" d="100"/>
        </p:scale>
        <p:origin x="-384" y="-276"/>
      </p:cViewPr>
      <p:guideLst>
        <p:guide orient="horz" pos="6087"/>
        <p:guide pos="3413"/>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4307411" cy="339694"/>
          </a:xfrm>
          <a:prstGeom prst="rect">
            <a:avLst/>
          </a:prstGeom>
        </p:spPr>
        <p:txBody>
          <a:bodyPr vert="horz" lIns="169941" tIns="84971" rIns="169941" bIns="84971" rtlCol="0"/>
          <a:lstStyle>
            <a:lvl1pPr algn="l">
              <a:defRPr sz="2200"/>
            </a:lvl1pPr>
          </a:lstStyle>
          <a:p>
            <a:endParaRPr lang="ru-RU"/>
          </a:p>
        </p:txBody>
      </p:sp>
      <p:sp>
        <p:nvSpPr>
          <p:cNvPr id="3" name="Дата 2"/>
          <p:cNvSpPr>
            <a:spLocks noGrp="1"/>
          </p:cNvSpPr>
          <p:nvPr>
            <p:ph type="dt" idx="1"/>
          </p:nvPr>
        </p:nvSpPr>
        <p:spPr>
          <a:xfrm>
            <a:off x="5629192" y="1"/>
            <a:ext cx="4307411" cy="339694"/>
          </a:xfrm>
          <a:prstGeom prst="rect">
            <a:avLst/>
          </a:prstGeom>
        </p:spPr>
        <p:txBody>
          <a:bodyPr vert="horz" lIns="169941" tIns="84971" rIns="169941" bIns="84971" rtlCol="0"/>
          <a:lstStyle>
            <a:lvl1pPr algn="r">
              <a:defRPr sz="2200"/>
            </a:lvl1pPr>
          </a:lstStyle>
          <a:p>
            <a:fld id="{8F7CBA3A-4016-4326-8AC3-4CA1C77DF708}" type="datetimeFigureOut">
              <a:rPr lang="ru-RU" smtClean="0"/>
              <a:pPr/>
              <a:t>12.01.2021</a:t>
            </a:fld>
            <a:endParaRPr lang="ru-RU"/>
          </a:p>
        </p:txBody>
      </p:sp>
      <p:sp>
        <p:nvSpPr>
          <p:cNvPr id="4" name="Образ слайда 3"/>
          <p:cNvSpPr>
            <a:spLocks noGrp="1" noRot="1" noChangeAspect="1"/>
          </p:cNvSpPr>
          <p:nvPr>
            <p:ph type="sldImg" idx="2"/>
          </p:nvPr>
        </p:nvSpPr>
        <p:spPr>
          <a:xfrm>
            <a:off x="3440113" y="852488"/>
            <a:ext cx="3059112" cy="2293937"/>
          </a:xfrm>
          <a:prstGeom prst="rect">
            <a:avLst/>
          </a:prstGeom>
          <a:noFill/>
          <a:ln w="12700">
            <a:solidFill>
              <a:prstClr val="black"/>
            </a:solidFill>
          </a:ln>
        </p:spPr>
        <p:txBody>
          <a:bodyPr vert="horz" lIns="169941" tIns="84971" rIns="169941" bIns="84971" rtlCol="0" anchor="ctr"/>
          <a:lstStyle/>
          <a:p>
            <a:endParaRPr lang="ru-RU"/>
          </a:p>
        </p:txBody>
      </p:sp>
      <p:sp>
        <p:nvSpPr>
          <p:cNvPr id="5" name="Заметки 4"/>
          <p:cNvSpPr>
            <a:spLocks noGrp="1"/>
          </p:cNvSpPr>
          <p:nvPr>
            <p:ph type="body" sz="quarter" idx="3"/>
          </p:nvPr>
        </p:nvSpPr>
        <p:spPr>
          <a:xfrm>
            <a:off x="993388" y="3277047"/>
            <a:ext cx="7952565" cy="2680919"/>
          </a:xfrm>
          <a:prstGeom prst="rect">
            <a:avLst/>
          </a:prstGeom>
        </p:spPr>
        <p:txBody>
          <a:bodyPr vert="horz" lIns="169941" tIns="84971" rIns="169941" bIns="84971"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6467507"/>
            <a:ext cx="4307411" cy="339694"/>
          </a:xfrm>
          <a:prstGeom prst="rect">
            <a:avLst/>
          </a:prstGeom>
        </p:spPr>
        <p:txBody>
          <a:bodyPr vert="horz" lIns="169941" tIns="84971" rIns="169941" bIns="84971" rtlCol="0" anchor="b"/>
          <a:lstStyle>
            <a:lvl1pPr algn="l">
              <a:defRPr sz="2200"/>
            </a:lvl1pPr>
          </a:lstStyle>
          <a:p>
            <a:endParaRPr lang="ru-RU"/>
          </a:p>
        </p:txBody>
      </p:sp>
      <p:sp>
        <p:nvSpPr>
          <p:cNvPr id="7" name="Номер слайда 6"/>
          <p:cNvSpPr>
            <a:spLocks noGrp="1"/>
          </p:cNvSpPr>
          <p:nvPr>
            <p:ph type="sldNum" sz="quarter" idx="5"/>
          </p:nvPr>
        </p:nvSpPr>
        <p:spPr>
          <a:xfrm>
            <a:off x="5629192" y="6467507"/>
            <a:ext cx="4307411" cy="339694"/>
          </a:xfrm>
          <a:prstGeom prst="rect">
            <a:avLst/>
          </a:prstGeom>
        </p:spPr>
        <p:txBody>
          <a:bodyPr vert="horz" lIns="169941" tIns="84971" rIns="169941" bIns="84971" rtlCol="0" anchor="b"/>
          <a:lstStyle>
            <a:lvl1pPr algn="r">
              <a:defRPr sz="2200"/>
            </a:lvl1pPr>
          </a:lstStyle>
          <a:p>
            <a:fld id="{1D3B102A-EDC8-431F-B475-B3229B34ED88}" type="slidenum">
              <a:rPr lang="ru-RU" smtClean="0"/>
              <a:pPr/>
              <a:t>‹#›</a:t>
            </a:fld>
            <a:endParaRPr lang="ru-RU"/>
          </a:p>
        </p:txBody>
      </p:sp>
    </p:spTree>
    <p:extLst>
      <p:ext uri="{BB962C8B-B14F-4D97-AF65-F5344CB8AC3E}">
        <p14:creationId xmlns:p14="http://schemas.microsoft.com/office/powerpoint/2010/main" val="361565565"/>
      </p:ext>
    </p:extLst>
  </p:cSld>
  <p:clrMap bg1="lt1" tx1="dk1" bg2="lt2" tx2="dk2" accent1="accent1" accent2="accent2" accent3="accent3" accent4="accent4" accent5="accent5" accent6="accent6" hlink="hlink" folHlink="folHlink"/>
  <p:notesStyle>
    <a:lvl1pPr marL="0" algn="l" defTabSz="1623792" rtl="0" eaLnBrk="1" latinLnBrk="0" hangingPunct="1">
      <a:defRPr sz="2100" kern="1200">
        <a:solidFill>
          <a:schemeClr val="tx1"/>
        </a:solidFill>
        <a:latin typeface="+mn-lt"/>
        <a:ea typeface="+mn-ea"/>
        <a:cs typeface="+mn-cs"/>
      </a:defRPr>
    </a:lvl1pPr>
    <a:lvl2pPr marL="811896" algn="l" defTabSz="1623792" rtl="0" eaLnBrk="1" latinLnBrk="0" hangingPunct="1">
      <a:defRPr sz="2100" kern="1200">
        <a:solidFill>
          <a:schemeClr val="tx1"/>
        </a:solidFill>
        <a:latin typeface="+mn-lt"/>
        <a:ea typeface="+mn-ea"/>
        <a:cs typeface="+mn-cs"/>
      </a:defRPr>
    </a:lvl2pPr>
    <a:lvl3pPr marL="1623792" algn="l" defTabSz="1623792" rtl="0" eaLnBrk="1" latinLnBrk="0" hangingPunct="1">
      <a:defRPr sz="2100" kern="1200">
        <a:solidFill>
          <a:schemeClr val="tx1"/>
        </a:solidFill>
        <a:latin typeface="+mn-lt"/>
        <a:ea typeface="+mn-ea"/>
        <a:cs typeface="+mn-cs"/>
      </a:defRPr>
    </a:lvl3pPr>
    <a:lvl4pPr marL="2435687" algn="l" defTabSz="1623792" rtl="0" eaLnBrk="1" latinLnBrk="0" hangingPunct="1">
      <a:defRPr sz="2100" kern="1200">
        <a:solidFill>
          <a:schemeClr val="tx1"/>
        </a:solidFill>
        <a:latin typeface="+mn-lt"/>
        <a:ea typeface="+mn-ea"/>
        <a:cs typeface="+mn-cs"/>
      </a:defRPr>
    </a:lvl4pPr>
    <a:lvl5pPr marL="3247583" algn="l" defTabSz="1623792" rtl="0" eaLnBrk="1" latinLnBrk="0" hangingPunct="1">
      <a:defRPr sz="2100" kern="1200">
        <a:solidFill>
          <a:schemeClr val="tx1"/>
        </a:solidFill>
        <a:latin typeface="+mn-lt"/>
        <a:ea typeface="+mn-ea"/>
        <a:cs typeface="+mn-cs"/>
      </a:defRPr>
    </a:lvl5pPr>
    <a:lvl6pPr marL="4059479" algn="l" defTabSz="1623792" rtl="0" eaLnBrk="1" latinLnBrk="0" hangingPunct="1">
      <a:defRPr sz="2100" kern="1200">
        <a:solidFill>
          <a:schemeClr val="tx1"/>
        </a:solidFill>
        <a:latin typeface="+mn-lt"/>
        <a:ea typeface="+mn-ea"/>
        <a:cs typeface="+mn-cs"/>
      </a:defRPr>
    </a:lvl6pPr>
    <a:lvl7pPr marL="4871375" algn="l" defTabSz="1623792" rtl="0" eaLnBrk="1" latinLnBrk="0" hangingPunct="1">
      <a:defRPr sz="2100" kern="1200">
        <a:solidFill>
          <a:schemeClr val="tx1"/>
        </a:solidFill>
        <a:latin typeface="+mn-lt"/>
        <a:ea typeface="+mn-ea"/>
        <a:cs typeface="+mn-cs"/>
      </a:defRPr>
    </a:lvl7pPr>
    <a:lvl8pPr marL="5683270" algn="l" defTabSz="1623792" rtl="0" eaLnBrk="1" latinLnBrk="0" hangingPunct="1">
      <a:defRPr sz="2100" kern="1200">
        <a:solidFill>
          <a:schemeClr val="tx1"/>
        </a:solidFill>
        <a:latin typeface="+mn-lt"/>
        <a:ea typeface="+mn-ea"/>
        <a:cs typeface="+mn-cs"/>
      </a:defRPr>
    </a:lvl8pPr>
    <a:lvl9pPr marL="6495166" algn="l" defTabSz="1623792"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1</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10</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11</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12</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13</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2</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3</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4</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5</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6</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7</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8</a:t>
            </a:fld>
            <a:endParaRPr lang="ru-RU"/>
          </a:p>
        </p:txBody>
      </p:sp>
    </p:spTree>
    <p:extLst>
      <p:ext uri="{BB962C8B-B14F-4D97-AF65-F5344CB8AC3E}">
        <p14:creationId xmlns:p14="http://schemas.microsoft.com/office/powerpoint/2010/main" val="27213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440113" y="852488"/>
            <a:ext cx="3059112" cy="229393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pPr/>
              <a:t>9</a:t>
            </a:fld>
            <a:endParaRPr lang="ru-RU"/>
          </a:p>
        </p:txBody>
      </p:sp>
    </p:spTree>
    <p:extLst>
      <p:ext uri="{BB962C8B-B14F-4D97-AF65-F5344CB8AC3E}">
        <p14:creationId xmlns:p14="http://schemas.microsoft.com/office/powerpoint/2010/main" val="27213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79"/>
            <a:ext cx="7772400" cy="18466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52BBAAA-201A-4C28-9C62-08126AAD230E}" type="datetime1">
              <a:rPr lang="en-US" smtClean="0"/>
              <a:t>1/12/2021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 y="1088796"/>
            <a:ext cx="592869" cy="5621922"/>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670533" y="1149138"/>
            <a:ext cx="8060576" cy="4679919"/>
          </a:xfrm>
          <a:prstGeom prst="rect">
            <a:avLst/>
          </a:prstGeom>
          <a:blipFill>
            <a:blip r:embed="rId3" cstate="print"/>
            <a:stretch>
              <a:fillRect/>
            </a:stretch>
          </a:blipFill>
        </p:spPr>
        <p:txBody>
          <a:bodyPr wrap="square" lIns="0" tIns="0" rIns="0" bIns="0" rtlCol="0"/>
          <a:lstStyle/>
          <a:p>
            <a:endParaRPr/>
          </a:p>
        </p:txBody>
      </p:sp>
      <p:sp>
        <p:nvSpPr>
          <p:cNvPr id="2" name="Holder 2"/>
          <p:cNvSpPr>
            <a:spLocks noGrp="1"/>
          </p:cNvSpPr>
          <p:nvPr>
            <p:ph type="title"/>
          </p:nvPr>
        </p:nvSpPr>
        <p:spPr>
          <a:xfrm>
            <a:off x="1565881" y="1001670"/>
            <a:ext cx="6012239" cy="323165"/>
          </a:xfrm>
        </p:spPr>
        <p:txBody>
          <a:bodyPr lIns="0" tIns="0" rIns="0" bIns="0"/>
          <a:lstStyle>
            <a:lvl1pPr>
              <a:defRPr sz="2100" b="1" i="0">
                <a:solidFill>
                  <a:srgbClr val="003B5A"/>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0470E777-E6F1-46B6-A00E-377F74B62923}" type="datetime1">
              <a:rPr lang="en-US" smtClean="0"/>
              <a:t>1/12/2021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194202" y="4134318"/>
            <a:ext cx="180755" cy="321624"/>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1164076" y="4687494"/>
            <a:ext cx="241007" cy="321624"/>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1164078" y="5198930"/>
            <a:ext cx="240995" cy="321624"/>
          </a:xfrm>
          <a:prstGeom prst="rect">
            <a:avLst/>
          </a:prstGeom>
          <a:blipFill>
            <a:blip r:embed="rId4" cstate="print"/>
            <a:stretch>
              <a:fillRect/>
            </a:stretch>
          </a:blipFill>
        </p:spPr>
        <p:txBody>
          <a:bodyPr wrap="square" lIns="0" tIns="0" rIns="0" bIns="0" rtlCol="0"/>
          <a:lstStyle/>
          <a:p>
            <a:endParaRPr/>
          </a:p>
        </p:txBody>
      </p:sp>
      <p:sp>
        <p:nvSpPr>
          <p:cNvPr id="19" name="bk object 19"/>
          <p:cNvSpPr/>
          <p:nvPr/>
        </p:nvSpPr>
        <p:spPr>
          <a:xfrm>
            <a:off x="4969763" y="5897198"/>
            <a:ext cx="192315" cy="321624"/>
          </a:xfrm>
          <a:prstGeom prst="rect">
            <a:avLst/>
          </a:prstGeom>
          <a:blipFill>
            <a:blip r:embed="rId5" cstate="print"/>
            <a:stretch>
              <a:fillRect/>
            </a:stretch>
          </a:blipFill>
        </p:spPr>
        <p:txBody>
          <a:bodyPr wrap="square" lIns="0" tIns="0" rIns="0" bIns="0" rtlCol="0"/>
          <a:lstStyle/>
          <a:p>
            <a:endParaRPr/>
          </a:p>
        </p:txBody>
      </p:sp>
      <p:sp>
        <p:nvSpPr>
          <p:cNvPr id="20" name="bk object 20"/>
          <p:cNvSpPr/>
          <p:nvPr/>
        </p:nvSpPr>
        <p:spPr>
          <a:xfrm>
            <a:off x="4945252" y="5372213"/>
            <a:ext cx="241336" cy="306549"/>
          </a:xfrm>
          <a:prstGeom prst="rect">
            <a:avLst/>
          </a:prstGeom>
          <a:blipFill>
            <a:blip r:embed="rId6" cstate="print"/>
            <a:stretch>
              <a:fillRect/>
            </a:stretch>
          </a:blipFill>
        </p:spPr>
        <p:txBody>
          <a:bodyPr wrap="square" lIns="0" tIns="0" rIns="0" bIns="0" rtlCol="0"/>
          <a:lstStyle/>
          <a:p>
            <a:endParaRPr/>
          </a:p>
        </p:txBody>
      </p:sp>
      <p:sp>
        <p:nvSpPr>
          <p:cNvPr id="21" name="bk object 21"/>
          <p:cNvSpPr/>
          <p:nvPr/>
        </p:nvSpPr>
        <p:spPr>
          <a:xfrm>
            <a:off x="4945252" y="4832595"/>
            <a:ext cx="241336" cy="321157"/>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1565881" y="1001670"/>
            <a:ext cx="6012239" cy="323165"/>
          </a:xfrm>
        </p:spPr>
        <p:txBody>
          <a:bodyPr lIns="0" tIns="0" rIns="0" bIns="0"/>
          <a:lstStyle>
            <a:lvl1pPr>
              <a:defRPr sz="2100" b="1" i="0">
                <a:solidFill>
                  <a:srgbClr val="003B5A"/>
                </a:solidFill>
                <a:latin typeface="Arial"/>
                <a:cs typeface="Arial"/>
              </a:defRPr>
            </a:lvl1pPr>
          </a:lstStyle>
          <a:p>
            <a:endParaRPr/>
          </a:p>
        </p:txBody>
      </p:sp>
      <p:sp>
        <p:nvSpPr>
          <p:cNvPr id="3" name="Holder 3"/>
          <p:cNvSpPr>
            <a:spLocks noGrp="1"/>
          </p:cNvSpPr>
          <p:nvPr>
            <p:ph sz="half" idx="2"/>
          </p:nvPr>
        </p:nvSpPr>
        <p:spPr>
          <a:xfrm>
            <a:off x="1484669" y="1175567"/>
            <a:ext cx="2393754" cy="323165"/>
          </a:xfrm>
          <a:prstGeom prst="rect">
            <a:avLst/>
          </a:prstGeom>
        </p:spPr>
        <p:txBody>
          <a:bodyPr wrap="square" lIns="0" tIns="0" rIns="0" bIns="0">
            <a:spAutoFit/>
          </a:bodyPr>
          <a:lstStyle>
            <a:lvl1pPr>
              <a:defRPr sz="2100" b="1" i="0">
                <a:solidFill>
                  <a:srgbClr val="003B5A"/>
                </a:solidFill>
                <a:latin typeface="Arial"/>
                <a:cs typeface="Arial"/>
              </a:defRPr>
            </a:lvl1pPr>
          </a:lstStyle>
          <a:p>
            <a:endParaRPr/>
          </a:p>
        </p:txBody>
      </p:sp>
      <p:sp>
        <p:nvSpPr>
          <p:cNvPr id="4" name="Holder 4"/>
          <p:cNvSpPr>
            <a:spLocks noGrp="1"/>
          </p:cNvSpPr>
          <p:nvPr>
            <p:ph sz="half" idx="3"/>
          </p:nvPr>
        </p:nvSpPr>
        <p:spPr>
          <a:xfrm>
            <a:off x="5265914" y="1480256"/>
            <a:ext cx="3263844" cy="169277"/>
          </a:xfrm>
          <a:prstGeom prst="rect">
            <a:avLst/>
          </a:prstGeom>
        </p:spPr>
        <p:txBody>
          <a:bodyPr wrap="square" lIns="0" tIns="0" rIns="0" bIns="0">
            <a:spAutoFit/>
          </a:bodyPr>
          <a:lstStyle>
            <a:lvl1pPr>
              <a:defRPr sz="1100" b="1" i="0">
                <a:solidFill>
                  <a:srgbClr val="161A1D"/>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F738DC2E-F5AF-45AA-9533-BEE4D3198F0F}" type="datetime1">
              <a:rPr lang="en-US" smtClean="0"/>
              <a:t>1/12/2021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565881" y="1001670"/>
            <a:ext cx="6012239" cy="323165"/>
          </a:xfrm>
        </p:spPr>
        <p:txBody>
          <a:bodyPr lIns="0" tIns="0" rIns="0" bIns="0"/>
          <a:lstStyle>
            <a:lvl1pPr>
              <a:defRPr sz="2100" b="1" i="0">
                <a:solidFill>
                  <a:srgbClr val="003B5A"/>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DCC5FD57-A614-4B0D-B135-D3A44B9EDC3D}" type="datetime1">
              <a:rPr lang="en-US" smtClean="0"/>
              <a:t>1/12/2021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64F2A15-793D-4B83-8415-68FE27C0685C}" type="datetime1">
              <a:rPr lang="en-US" smtClean="0"/>
              <a:t>1/12/2021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565881" y="1001670"/>
            <a:ext cx="6012239" cy="184666"/>
          </a:xfrm>
          <a:prstGeom prst="rect">
            <a:avLst/>
          </a:prstGeom>
        </p:spPr>
        <p:txBody>
          <a:bodyPr wrap="square" lIns="0" tIns="0" rIns="0" bIns="0">
            <a:spAutoFit/>
          </a:bodyPr>
          <a:lstStyle>
            <a:lvl1pPr>
              <a:defRPr sz="1200" b="1" i="0">
                <a:solidFill>
                  <a:srgbClr val="003B5A"/>
                </a:solidFill>
                <a:latin typeface="Arial"/>
                <a:cs typeface="Arial"/>
              </a:defRPr>
            </a:lvl1pPr>
          </a:lstStyle>
          <a:p>
            <a:endParaRPr/>
          </a:p>
        </p:txBody>
      </p:sp>
      <p:sp>
        <p:nvSpPr>
          <p:cNvPr id="3" name="Holder 3"/>
          <p:cNvSpPr>
            <a:spLocks noGrp="1"/>
          </p:cNvSpPr>
          <p:nvPr>
            <p:ph type="body" idx="1"/>
          </p:nvPr>
        </p:nvSpPr>
        <p:spPr>
          <a:xfrm>
            <a:off x="457200" y="1577340"/>
            <a:ext cx="82296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108960" y="6377939"/>
            <a:ext cx="2926080" cy="492443"/>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39"/>
            <a:ext cx="2103120" cy="492443"/>
          </a:xfrm>
          <a:prstGeom prst="rect">
            <a:avLst/>
          </a:prstGeom>
        </p:spPr>
        <p:txBody>
          <a:bodyPr wrap="square" lIns="0" tIns="0" rIns="0" bIns="0">
            <a:spAutoFit/>
          </a:bodyPr>
          <a:lstStyle>
            <a:lvl1pPr algn="l">
              <a:defRPr>
                <a:solidFill>
                  <a:schemeClr val="tx1">
                    <a:tint val="75000"/>
                  </a:schemeClr>
                </a:solidFill>
              </a:defRPr>
            </a:lvl1pPr>
          </a:lstStyle>
          <a:p>
            <a:fld id="{AC3AAF0C-0C08-4BDE-8B48-7C9063FBFF51}" type="datetime1">
              <a:rPr lang="en-US" smtClean="0"/>
              <a:t>1/12/2021</a:t>
            </a:fld>
            <a:endParaRPr lang="en-US"/>
          </a:p>
        </p:txBody>
      </p:sp>
      <p:sp>
        <p:nvSpPr>
          <p:cNvPr id="6" name="Holder 6"/>
          <p:cNvSpPr>
            <a:spLocks noGrp="1"/>
          </p:cNvSpPr>
          <p:nvPr>
            <p:ph type="sldNum" sz="quarter" idx="7"/>
          </p:nvPr>
        </p:nvSpPr>
        <p:spPr>
          <a:xfrm>
            <a:off x="6583680" y="6377939"/>
            <a:ext cx="2103120" cy="492443"/>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defRPr>
          <a:latin typeface="+mj-lt"/>
          <a:ea typeface="+mj-ea"/>
          <a:cs typeface="+mj-cs"/>
        </a:defRPr>
      </a:lvl1pPr>
    </p:titleStyle>
    <p:bodyStyle>
      <a:lvl1pPr marL="0">
        <a:defRPr>
          <a:latin typeface="+mn-lt"/>
          <a:ea typeface="+mn-ea"/>
          <a:cs typeface="+mn-cs"/>
        </a:defRPr>
      </a:lvl1pPr>
      <a:lvl2pPr marL="811896">
        <a:defRPr>
          <a:latin typeface="+mn-lt"/>
          <a:ea typeface="+mn-ea"/>
          <a:cs typeface="+mn-cs"/>
        </a:defRPr>
      </a:lvl2pPr>
      <a:lvl3pPr marL="1623792">
        <a:defRPr>
          <a:latin typeface="+mn-lt"/>
          <a:ea typeface="+mn-ea"/>
          <a:cs typeface="+mn-cs"/>
        </a:defRPr>
      </a:lvl3pPr>
      <a:lvl4pPr marL="2435687">
        <a:defRPr>
          <a:latin typeface="+mn-lt"/>
          <a:ea typeface="+mn-ea"/>
          <a:cs typeface="+mn-cs"/>
        </a:defRPr>
      </a:lvl4pPr>
      <a:lvl5pPr marL="3247583">
        <a:defRPr>
          <a:latin typeface="+mn-lt"/>
          <a:ea typeface="+mn-ea"/>
          <a:cs typeface="+mn-cs"/>
        </a:defRPr>
      </a:lvl5pPr>
      <a:lvl6pPr marL="4059479">
        <a:defRPr>
          <a:latin typeface="+mn-lt"/>
          <a:ea typeface="+mn-ea"/>
          <a:cs typeface="+mn-cs"/>
        </a:defRPr>
      </a:lvl6pPr>
      <a:lvl7pPr marL="4871375">
        <a:defRPr>
          <a:latin typeface="+mn-lt"/>
          <a:ea typeface="+mn-ea"/>
          <a:cs typeface="+mn-cs"/>
        </a:defRPr>
      </a:lvl7pPr>
      <a:lvl8pPr marL="5683270">
        <a:defRPr>
          <a:latin typeface="+mn-lt"/>
          <a:ea typeface="+mn-ea"/>
          <a:cs typeface="+mn-cs"/>
        </a:defRPr>
      </a:lvl8pPr>
      <a:lvl9pPr marL="6495166">
        <a:defRPr>
          <a:latin typeface="+mn-lt"/>
          <a:ea typeface="+mn-ea"/>
          <a:cs typeface="+mn-cs"/>
        </a:defRPr>
      </a:lvl9pPr>
    </p:bodyStyle>
    <p:otherStyle>
      <a:lvl1pPr marL="0">
        <a:defRPr>
          <a:latin typeface="+mn-lt"/>
          <a:ea typeface="+mn-ea"/>
          <a:cs typeface="+mn-cs"/>
        </a:defRPr>
      </a:lvl1pPr>
      <a:lvl2pPr marL="811896">
        <a:defRPr>
          <a:latin typeface="+mn-lt"/>
          <a:ea typeface="+mn-ea"/>
          <a:cs typeface="+mn-cs"/>
        </a:defRPr>
      </a:lvl2pPr>
      <a:lvl3pPr marL="1623792">
        <a:defRPr>
          <a:latin typeface="+mn-lt"/>
          <a:ea typeface="+mn-ea"/>
          <a:cs typeface="+mn-cs"/>
        </a:defRPr>
      </a:lvl3pPr>
      <a:lvl4pPr marL="2435687">
        <a:defRPr>
          <a:latin typeface="+mn-lt"/>
          <a:ea typeface="+mn-ea"/>
          <a:cs typeface="+mn-cs"/>
        </a:defRPr>
      </a:lvl4pPr>
      <a:lvl5pPr marL="3247583">
        <a:defRPr>
          <a:latin typeface="+mn-lt"/>
          <a:ea typeface="+mn-ea"/>
          <a:cs typeface="+mn-cs"/>
        </a:defRPr>
      </a:lvl5pPr>
      <a:lvl6pPr marL="4059479">
        <a:defRPr>
          <a:latin typeface="+mn-lt"/>
          <a:ea typeface="+mn-ea"/>
          <a:cs typeface="+mn-cs"/>
        </a:defRPr>
      </a:lvl6pPr>
      <a:lvl7pPr marL="4871375">
        <a:defRPr>
          <a:latin typeface="+mn-lt"/>
          <a:ea typeface="+mn-ea"/>
          <a:cs typeface="+mn-cs"/>
        </a:defRPr>
      </a:lvl7pPr>
      <a:lvl8pPr marL="5683270">
        <a:defRPr>
          <a:latin typeface="+mn-lt"/>
          <a:ea typeface="+mn-ea"/>
          <a:cs typeface="+mn-cs"/>
        </a:defRPr>
      </a:lvl8pPr>
      <a:lvl9pPr marL="64951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hyperlink" Target="https://piter.roskazna.gov.ru/"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object 8"/>
          <p:cNvSpPr/>
          <p:nvPr/>
        </p:nvSpPr>
        <p:spPr>
          <a:xfrm>
            <a:off x="12775"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9" name="object 9"/>
          <p:cNvSpPr/>
          <p:nvPr/>
        </p:nvSpPr>
        <p:spPr>
          <a:xfrm>
            <a:off x="7167446" y="438784"/>
            <a:ext cx="1967349" cy="5817561"/>
          </a:xfrm>
          <a:prstGeom prst="rect">
            <a:avLst/>
          </a:prstGeom>
          <a:blipFill>
            <a:blip r:embed="rId3" cstate="print"/>
            <a:stretch>
              <a:fillRect/>
            </a:stretch>
          </a:blipFill>
        </p:spPr>
        <p:txBody>
          <a:bodyPr wrap="square" lIns="0" tIns="0" rIns="0" bIns="0" rtlCol="0"/>
          <a:lstStyle/>
          <a:p>
            <a:endParaRPr/>
          </a:p>
        </p:txBody>
      </p:sp>
      <p:sp>
        <p:nvSpPr>
          <p:cNvPr id="11" name="TextBox 10"/>
          <p:cNvSpPr txBox="1"/>
          <p:nvPr/>
        </p:nvSpPr>
        <p:spPr>
          <a:xfrm>
            <a:off x="1" y="6402658"/>
            <a:ext cx="3638149" cy="379409"/>
          </a:xfrm>
          <a:prstGeom prst="rect">
            <a:avLst/>
          </a:prstGeom>
          <a:noFill/>
        </p:spPr>
        <p:txBody>
          <a:bodyPr wrap="square" lIns="162379" tIns="81190" rIns="162379" bIns="81190"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5" name="TextBox 14"/>
          <p:cNvSpPr txBox="1"/>
          <p:nvPr/>
        </p:nvSpPr>
        <p:spPr>
          <a:xfrm>
            <a:off x="100705" y="4968151"/>
            <a:ext cx="5217823" cy="348632"/>
          </a:xfrm>
          <a:prstGeom prst="rect">
            <a:avLst/>
          </a:prstGeom>
          <a:noFill/>
        </p:spPr>
        <p:txBody>
          <a:bodyPr wrap="square" lIns="162379" tIns="81190" rIns="162379" bIns="81190" rtlCol="0">
            <a:spAutoFit/>
          </a:bodyPr>
          <a:lstStyle/>
          <a:p>
            <a:endParaRPr lang="ru-RU" sz="1200" dirty="0">
              <a:solidFill>
                <a:srgbClr val="11437F"/>
              </a:solidFill>
            </a:endParaRPr>
          </a:p>
        </p:txBody>
      </p:sp>
      <p:sp>
        <p:nvSpPr>
          <p:cNvPr id="14" name="object 2"/>
          <p:cNvSpPr/>
          <p:nvPr/>
        </p:nvSpPr>
        <p:spPr>
          <a:xfrm flipV="1">
            <a:off x="1" y="530119"/>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4">
            <a:extLst>
              <a:ext uri="{28A0092B-C50C-407E-A947-70E740481C1C}">
                <a14:useLocalDpi xmlns:a14="http://schemas.microsoft.com/office/drawing/2010/main" val="0"/>
              </a:ext>
            </a:extLst>
          </a:blip>
          <a:srcRect r="62721"/>
          <a:stretch/>
        </p:blipFill>
        <p:spPr>
          <a:xfrm>
            <a:off x="221552" y="91555"/>
            <a:ext cx="543559" cy="760662"/>
          </a:xfrm>
          <a:prstGeom prst="rect">
            <a:avLst/>
          </a:prstGeom>
          <a:noFill/>
          <a:ln>
            <a:noFill/>
          </a:ln>
        </p:spPr>
      </p:pic>
      <p:sp>
        <p:nvSpPr>
          <p:cNvPr id="7" name="TextBox 6"/>
          <p:cNvSpPr txBox="1"/>
          <p:nvPr/>
        </p:nvSpPr>
        <p:spPr>
          <a:xfrm>
            <a:off x="298996" y="1828800"/>
            <a:ext cx="6334859" cy="1702849"/>
          </a:xfrm>
          <a:prstGeom prst="rect">
            <a:avLst/>
          </a:prstGeom>
          <a:noFill/>
          <a:ln>
            <a:noFill/>
          </a:ln>
        </p:spPr>
        <p:txBody>
          <a:bodyPr wrap="square" lIns="162379" tIns="81190" rIns="162379" bIns="81190" rtlCol="0">
            <a:spAutoFit/>
          </a:bodyPr>
          <a:lstStyle/>
          <a:p>
            <a:pPr algn="ctr"/>
            <a:r>
              <a:rPr lang="ru-RU" b="1" dirty="0">
                <a:solidFill>
                  <a:srgbClr val="11437F"/>
                </a:solidFill>
                <a:latin typeface="Times New Roman" panose="02020603050405020304" pitchFamily="18" charset="0"/>
                <a:cs typeface="Times New Roman" panose="02020603050405020304" pitchFamily="18" charset="0"/>
              </a:rPr>
              <a:t>Изменения в процедурах учета и распределения </a:t>
            </a:r>
            <a:r>
              <a:rPr lang="ru-RU" b="1" dirty="0" smtClean="0">
                <a:solidFill>
                  <a:srgbClr val="11437F"/>
                </a:solidFill>
                <a:latin typeface="Times New Roman" panose="02020603050405020304" pitchFamily="18" charset="0"/>
                <a:cs typeface="Times New Roman" panose="02020603050405020304" pitchFamily="18" charset="0"/>
              </a:rPr>
              <a:t>поступлений</a:t>
            </a:r>
          </a:p>
          <a:p>
            <a:pPr algn="ctr"/>
            <a:r>
              <a:rPr lang="ru-RU" b="1" smtClean="0">
                <a:solidFill>
                  <a:srgbClr val="11437F"/>
                </a:solidFill>
                <a:latin typeface="Times New Roman" panose="02020603050405020304" pitchFamily="18" charset="0"/>
                <a:cs typeface="Times New Roman" panose="02020603050405020304" pitchFamily="18" charset="0"/>
              </a:rPr>
              <a:t>с 1 </a:t>
            </a:r>
            <a:r>
              <a:rPr lang="ru-RU" b="1" dirty="0" smtClean="0">
                <a:solidFill>
                  <a:srgbClr val="11437F"/>
                </a:solidFill>
                <a:latin typeface="Times New Roman" panose="02020603050405020304" pitchFamily="18" charset="0"/>
                <a:cs typeface="Times New Roman" panose="02020603050405020304" pitchFamily="18" charset="0"/>
              </a:rPr>
              <a:t>января 2021 года</a:t>
            </a:r>
            <a:r>
              <a:rPr lang="ru-RU" sz="3600" b="1" dirty="0" smtClean="0">
                <a:solidFill>
                  <a:srgbClr val="11437F"/>
                </a:solidFill>
                <a:latin typeface="Times New Roman" panose="02020603050405020304" pitchFamily="18" charset="0"/>
                <a:cs typeface="Times New Roman" panose="02020603050405020304" pitchFamily="18" charset="0"/>
              </a:rPr>
              <a:t> </a:t>
            </a:r>
            <a:endParaRPr lang="ru-RU" sz="3600" dirty="0">
              <a:solidFill>
                <a:srgbClr val="11437F"/>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654057" y="244215"/>
            <a:ext cx="2812369" cy="379409"/>
          </a:xfrm>
          <a:prstGeom prst="rect">
            <a:avLst/>
          </a:prstGeom>
          <a:noFill/>
        </p:spPr>
        <p:txBody>
          <a:bodyPr wrap="square" lIns="162379" tIns="81190" rIns="162379" bIns="81190" rtlCol="0">
            <a:spAutoFit/>
          </a:bodyPr>
          <a:lstStyle/>
          <a:p>
            <a:r>
              <a:rPr lang="ru-RU" sz="1400" dirty="0">
                <a:solidFill>
                  <a:schemeClr val="accent1">
                    <a:lumMod val="75000"/>
                  </a:schemeClr>
                </a:solidFill>
              </a:rPr>
              <a:t>УФК по г. Санкт-Петербургу</a:t>
            </a:r>
          </a:p>
        </p:txBody>
      </p:sp>
      <p:sp>
        <p:nvSpPr>
          <p:cNvPr id="6" name="Номер слайда 5"/>
          <p:cNvSpPr>
            <a:spLocks noGrp="1"/>
          </p:cNvSpPr>
          <p:nvPr>
            <p:ph type="sldNum" sz="quarter" idx="7"/>
          </p:nvPr>
        </p:nvSpPr>
        <p:spPr>
          <a:xfrm>
            <a:off x="6583680" y="6377939"/>
            <a:ext cx="2103120" cy="276999"/>
          </a:xfrm>
        </p:spPr>
        <p:txBody>
          <a:bodyPr/>
          <a:lstStyle/>
          <a:p>
            <a:endParaRPr lang="ru-RU"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75"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1" y="6402658"/>
            <a:ext cx="3638149" cy="379409"/>
          </a:xfrm>
          <a:prstGeom prst="rect">
            <a:avLst/>
          </a:prstGeom>
          <a:noFill/>
        </p:spPr>
        <p:txBody>
          <a:bodyPr wrap="square" lIns="162379" tIns="81190" rIns="162379" bIns="81190"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5" name="TextBox 14"/>
          <p:cNvSpPr txBox="1"/>
          <p:nvPr/>
        </p:nvSpPr>
        <p:spPr>
          <a:xfrm>
            <a:off x="100705" y="4968151"/>
            <a:ext cx="5217823" cy="348632"/>
          </a:xfrm>
          <a:prstGeom prst="rect">
            <a:avLst/>
          </a:prstGeom>
          <a:noFill/>
        </p:spPr>
        <p:txBody>
          <a:bodyPr wrap="square" lIns="162379" tIns="81190" rIns="162379" bIns="81190" rtlCol="0">
            <a:spAutoFit/>
          </a:bodyPr>
          <a:lstStyle/>
          <a:p>
            <a:endParaRPr lang="ru-RU" sz="1200" dirty="0">
              <a:solidFill>
                <a:srgbClr val="11437F"/>
              </a:solidFill>
            </a:endParaRPr>
          </a:p>
        </p:txBody>
      </p:sp>
      <p:sp>
        <p:nvSpPr>
          <p:cNvPr id="14" name="object 2"/>
          <p:cNvSpPr/>
          <p:nvPr/>
        </p:nvSpPr>
        <p:spPr>
          <a:xfrm flipV="1">
            <a:off x="100705" y="469830"/>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21552" y="91555"/>
            <a:ext cx="543559" cy="532069"/>
          </a:xfrm>
          <a:prstGeom prst="rect">
            <a:avLst/>
          </a:prstGeom>
          <a:noFill/>
          <a:ln>
            <a:noFill/>
          </a:ln>
        </p:spPr>
      </p:pic>
      <p:sp>
        <p:nvSpPr>
          <p:cNvPr id="3" name="TextBox 2"/>
          <p:cNvSpPr txBox="1"/>
          <p:nvPr/>
        </p:nvSpPr>
        <p:spPr>
          <a:xfrm>
            <a:off x="654057" y="244215"/>
            <a:ext cx="2812369" cy="379409"/>
          </a:xfrm>
          <a:prstGeom prst="rect">
            <a:avLst/>
          </a:prstGeom>
          <a:noFill/>
        </p:spPr>
        <p:txBody>
          <a:bodyPr wrap="square" lIns="162379" tIns="81190" rIns="162379" bIns="81190" rtlCol="0">
            <a:spAutoFit/>
          </a:bodyPr>
          <a:lstStyle/>
          <a:p>
            <a:r>
              <a:rPr lang="ru-RU" sz="1400" dirty="0">
                <a:solidFill>
                  <a:schemeClr val="accent1">
                    <a:lumMod val="75000"/>
                  </a:schemeClr>
                </a:solidFill>
              </a:rPr>
              <a:t>УФК по г. Санкт-Петербургу</a:t>
            </a:r>
          </a:p>
        </p:txBody>
      </p:sp>
      <p:sp>
        <p:nvSpPr>
          <p:cNvPr id="4" name="Прямоугольник 3"/>
          <p:cNvSpPr/>
          <p:nvPr/>
        </p:nvSpPr>
        <p:spPr>
          <a:xfrm>
            <a:off x="4343400" y="34330"/>
            <a:ext cx="4579048" cy="717964"/>
          </a:xfrm>
          <a:prstGeom prst="rect">
            <a:avLst/>
          </a:prstGeom>
        </p:spPr>
        <p:txBody>
          <a:bodyPr wrap="square" lIns="162379" tIns="81190" rIns="162379" bIns="81190">
            <a:spAutoFit/>
          </a:bodyPr>
          <a:lstStyle/>
          <a:p>
            <a:pPr algn="r"/>
            <a:r>
              <a:rPr lang="ru-RU" sz="1800" b="1" dirty="0" smtClean="0">
                <a:solidFill>
                  <a:srgbClr val="11437F"/>
                </a:solidFill>
                <a:latin typeface="Times New Roman" panose="02020603050405020304" pitchFamily="18" charset="0"/>
                <a:cs typeface="Times New Roman" panose="02020603050405020304" pitchFamily="18" charset="0"/>
              </a:rPr>
              <a:t>Реестр администрируемых доходов </a:t>
            </a:r>
          </a:p>
          <a:p>
            <a:pPr algn="r"/>
            <a:r>
              <a:rPr lang="ru-RU" sz="1800" b="1" dirty="0" smtClean="0">
                <a:solidFill>
                  <a:srgbClr val="11437F"/>
                </a:solidFill>
                <a:latin typeface="Times New Roman" panose="02020603050405020304" pitchFamily="18" charset="0"/>
                <a:cs typeface="Times New Roman" panose="02020603050405020304" pitchFamily="18" charset="0"/>
              </a:rPr>
              <a:t>с 01.01.2021</a:t>
            </a:r>
            <a:endParaRPr lang="ru-RU" sz="1800" b="1" dirty="0">
              <a:latin typeface="Times New Roman" panose="02020603050405020304" pitchFamily="18" charset="0"/>
              <a:cs typeface="Times New Roman" panose="02020603050405020304" pitchFamily="18" charset="0"/>
            </a:endParaRPr>
          </a:p>
        </p:txBody>
      </p:sp>
      <p:sp>
        <p:nvSpPr>
          <p:cNvPr id="6" name="Номер слайда 5"/>
          <p:cNvSpPr>
            <a:spLocks noGrp="1"/>
          </p:cNvSpPr>
          <p:nvPr>
            <p:ph type="sldNum" sz="quarter" idx="7"/>
          </p:nvPr>
        </p:nvSpPr>
        <p:spPr>
          <a:xfrm>
            <a:off x="6819328" y="6467709"/>
            <a:ext cx="2103120" cy="246221"/>
          </a:xfrm>
        </p:spPr>
        <p:txBody>
          <a:bodyPr/>
          <a:lstStyle/>
          <a:p>
            <a:fld id="{B6F15528-21DE-4FAA-801E-634DDDAF4B2B}" type="slidenum">
              <a:rPr lang="ru-RU" sz="1600"/>
              <a:pPr/>
              <a:t>10</a:t>
            </a:fld>
            <a:endParaRPr lang="ru-RU" sz="1600" dirty="0"/>
          </a:p>
        </p:txBody>
      </p:sp>
      <p:graphicFrame>
        <p:nvGraphicFramePr>
          <p:cNvPr id="5" name="Таблица 4"/>
          <p:cNvGraphicFramePr>
            <a:graphicFrameLocks noGrp="1"/>
          </p:cNvGraphicFramePr>
          <p:nvPr>
            <p:extLst>
              <p:ext uri="{D42A27DB-BD31-4B8C-83A1-F6EECF244321}">
                <p14:modId xmlns:p14="http://schemas.microsoft.com/office/powerpoint/2010/main" val="270462063"/>
              </p:ext>
            </p:extLst>
          </p:nvPr>
        </p:nvGraphicFramePr>
        <p:xfrm>
          <a:off x="221551" y="1219200"/>
          <a:ext cx="8541449" cy="5045892"/>
        </p:xfrm>
        <a:graphic>
          <a:graphicData uri="http://schemas.openxmlformats.org/drawingml/2006/table">
            <a:tbl>
              <a:tblPr firstRow="1" bandRow="1">
                <a:tableStyleId>{5C22544A-7EE6-4342-B048-85BDC9FD1C3A}</a:tableStyleId>
              </a:tblPr>
              <a:tblGrid>
                <a:gridCol w="4287288"/>
                <a:gridCol w="4254161"/>
              </a:tblGrid>
              <a:tr h="389314">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1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Настоящее время</a:t>
                      </a:r>
                      <a:endParaRPr kumimoji="0" lang="ru-RU" sz="2100" b="1" i="0" u="none" strike="noStrike" kern="0" cap="none" spc="0" normalizeH="0" baseline="0" noProof="0" dirty="0">
                        <a:ln>
                          <a:noFill/>
                        </a:ln>
                        <a:solidFill>
                          <a:srgbClr val="1F497D"/>
                        </a:solidFill>
                        <a:effectLst/>
                        <a:uLnTx/>
                        <a:uFillTx/>
                        <a:latin typeface="+mn-lt"/>
                        <a:ea typeface="+mn-ea"/>
                        <a:cs typeface="Times New Roman" panose="02020603050405020304" pitchFamily="18" charset="0"/>
                      </a:endParaRPr>
                    </a:p>
                  </a:txBody>
                  <a:tcPr marL="142731" marR="145015" marT="76086" marB="7608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2100" dirty="0" smtClean="0">
                          <a:solidFill>
                            <a:schemeClr val="tx2"/>
                          </a:solidFill>
                        </a:rPr>
                        <a:t>Начиная с 1 января 2021 года</a:t>
                      </a:r>
                    </a:p>
                  </a:txBody>
                  <a:tcPr marL="142731" marR="145015" marT="76086" marB="7608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94858">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400" b="0" i="0" dirty="0" smtClean="0">
                          <a:solidFill>
                            <a:schemeClr val="dk1"/>
                          </a:solidFill>
                          <a:latin typeface="+mn-lt"/>
                          <a:ea typeface="+mn-ea"/>
                          <a:cs typeface="+mn-cs"/>
                        </a:rPr>
                        <a:t>Реестр администрируемых доходов представляется не </a:t>
                      </a:r>
                      <a:r>
                        <a:rPr lang="ru-RU" sz="1400" b="1" i="0" dirty="0" smtClean="0">
                          <a:solidFill>
                            <a:srgbClr val="003B59"/>
                          </a:solidFill>
                          <a:latin typeface="+mn-lt"/>
                          <a:ea typeface="+mn-ea"/>
                          <a:cs typeface="+mn-cs"/>
                        </a:rPr>
                        <a:t>позднее пяти рабочих дней </a:t>
                      </a:r>
                      <a:r>
                        <a:rPr lang="ru-RU" sz="1400" b="0" i="0" dirty="0" smtClean="0">
                          <a:solidFill>
                            <a:schemeClr val="dk1"/>
                          </a:solidFill>
                          <a:latin typeface="+mn-lt"/>
                          <a:ea typeface="+mn-ea"/>
                          <a:cs typeface="+mn-cs"/>
                        </a:rPr>
                        <a:t>со дня утверждения правового акта, наделяющего участников бюджетного процесса полномочиями администратора доходов бюджета</a:t>
                      </a:r>
                      <a:endParaRPr lang="ru-RU" sz="1400" b="0" dirty="0" smtClean="0">
                        <a:solidFill>
                          <a:schemeClr val="tx1"/>
                        </a:solidFill>
                        <a:latin typeface="+mn-lt"/>
                        <a:cs typeface="Times New Roman" panose="02020603050405020304" pitchFamily="18" charset="0"/>
                      </a:endParaRPr>
                    </a:p>
                    <a:p>
                      <a:endParaRPr lang="ru-RU" sz="1400" b="0" dirty="0">
                        <a:solidFill>
                          <a:schemeClr val="tx1"/>
                        </a:solidFill>
                        <a:latin typeface="Times New Roman" panose="02020603050405020304" pitchFamily="18" charset="0"/>
                        <a:cs typeface="Times New Roman" panose="02020603050405020304" pitchFamily="18" charset="0"/>
                      </a:endParaRPr>
                    </a:p>
                  </a:txBody>
                  <a:tcPr marL="229977" marR="229977" marT="153240" marB="15324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r>
                        <a:rPr lang="ru-RU" sz="1400" dirty="0" smtClean="0">
                          <a:solidFill>
                            <a:schemeClr val="dk1"/>
                          </a:solidFill>
                          <a:latin typeface="+mn-lt"/>
                          <a:ea typeface="+mn-ea"/>
                          <a:cs typeface="+mn-cs"/>
                        </a:rPr>
                        <a:t>Реестр администрируемых доходов  представляется в сроки:</a:t>
                      </a:r>
                    </a:p>
                    <a:p>
                      <a:pPr marL="285750" indent="-285750" algn="just">
                        <a:buFontTx/>
                        <a:buChar char="-"/>
                      </a:pPr>
                      <a:r>
                        <a:rPr lang="ru-RU" sz="1400" b="1" dirty="0" smtClean="0">
                          <a:solidFill>
                            <a:srgbClr val="003B59"/>
                          </a:solidFill>
                          <a:latin typeface="+mn-lt"/>
                          <a:ea typeface="+mn-ea"/>
                          <a:cs typeface="+mn-cs"/>
                        </a:rPr>
                        <a:t>на текущий финансовый год</a:t>
                      </a:r>
                      <a:endParaRPr lang="ru-RU" sz="1400" dirty="0" smtClean="0">
                        <a:solidFill>
                          <a:schemeClr val="dk1"/>
                        </a:solidFill>
                        <a:latin typeface="+mn-lt"/>
                        <a:ea typeface="+mn-ea"/>
                        <a:cs typeface="+mn-cs"/>
                      </a:endParaRPr>
                    </a:p>
                    <a:p>
                      <a:pPr marL="0" indent="0" algn="just">
                        <a:buFontTx/>
                        <a:buNone/>
                      </a:pPr>
                      <a:r>
                        <a:rPr lang="ru-RU" sz="1400" dirty="0" smtClean="0">
                          <a:solidFill>
                            <a:schemeClr val="dk1"/>
                          </a:solidFill>
                          <a:latin typeface="+mn-lt"/>
                          <a:ea typeface="+mn-ea"/>
                          <a:cs typeface="+mn-cs"/>
                        </a:rPr>
                        <a:t>не позднее пяти рабочих дней со дня утверждения правового акта, наделяющего участников системы казначейских платежей полномочиями администратора доходов бюджета  (правовой акт);</a:t>
                      </a:r>
                    </a:p>
                    <a:p>
                      <a:pPr algn="just"/>
                      <a:endParaRPr lang="ru-RU" sz="1400" dirty="0" smtClean="0">
                        <a:solidFill>
                          <a:schemeClr val="dk1"/>
                        </a:solidFill>
                        <a:latin typeface="+mn-lt"/>
                        <a:ea typeface="+mn-ea"/>
                        <a:cs typeface="+mn-cs"/>
                      </a:endParaRPr>
                    </a:p>
                    <a:p>
                      <a:pPr marL="285750" indent="-285750" algn="just">
                        <a:buFontTx/>
                        <a:buChar char="-"/>
                      </a:pPr>
                      <a:r>
                        <a:rPr lang="ru-RU" sz="1400" b="1" dirty="0" smtClean="0">
                          <a:solidFill>
                            <a:srgbClr val="003B59"/>
                          </a:solidFill>
                          <a:latin typeface="+mn-lt"/>
                          <a:ea typeface="+mn-ea"/>
                          <a:cs typeface="+mn-cs"/>
                        </a:rPr>
                        <a:t>на очередной финансовый год </a:t>
                      </a:r>
                    </a:p>
                    <a:p>
                      <a:pPr marL="0" indent="0" algn="just">
                        <a:buFontTx/>
                        <a:buNone/>
                      </a:pPr>
                      <a:r>
                        <a:rPr lang="ru-RU" sz="1400" dirty="0" smtClean="0">
                          <a:solidFill>
                            <a:schemeClr val="dk1"/>
                          </a:solidFill>
                          <a:latin typeface="+mn-lt"/>
                          <a:ea typeface="+mn-ea"/>
                          <a:cs typeface="+mn-cs"/>
                        </a:rPr>
                        <a:t>в случае утверждения правового акта до 25 ноября текущего года - не позднее 1 декабря текущего финансового год, в случае утверждения правового акта после 25 ноября текущего финансового года – не позднее 5 рабочих дней после утверждения правового акта </a:t>
                      </a:r>
                      <a:endParaRPr lang="ru-RU" sz="1400" b="0" dirty="0" smtClean="0">
                        <a:solidFill>
                          <a:schemeClr val="tx1"/>
                        </a:solidFill>
                        <a:latin typeface="+mn-lt"/>
                        <a:cs typeface="Times New Roman" panose="02020603050405020304" pitchFamily="18" charset="0"/>
                      </a:endParaRPr>
                    </a:p>
                    <a:p>
                      <a:pPr algn="ctr"/>
                      <a:endParaRPr lang="ru-RU" sz="2100" b="0" dirty="0" smtClean="0">
                        <a:solidFill>
                          <a:schemeClr val="tx1"/>
                        </a:solidFill>
                        <a:latin typeface="Times New Roman" panose="02020603050405020304" pitchFamily="18" charset="0"/>
                        <a:cs typeface="Times New Roman" panose="02020603050405020304" pitchFamily="18" charset="0"/>
                      </a:endParaRPr>
                    </a:p>
                    <a:p>
                      <a:pPr algn="ctr"/>
                      <a:endParaRPr lang="ru-RU" sz="2100" b="0" dirty="0">
                        <a:solidFill>
                          <a:schemeClr val="tx1"/>
                        </a:solidFill>
                        <a:latin typeface="Times New Roman" panose="02020603050405020304" pitchFamily="18" charset="0"/>
                        <a:cs typeface="Times New Roman" panose="02020603050405020304" pitchFamily="18" charset="0"/>
                      </a:endParaRPr>
                    </a:p>
                  </a:txBody>
                  <a:tcPr marL="229977" marR="229977" marT="153240" marB="15324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7270021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77"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2" y="6402659"/>
            <a:ext cx="3638149" cy="379401"/>
          </a:xfrm>
          <a:prstGeom prst="rect">
            <a:avLst/>
          </a:prstGeom>
          <a:noFill/>
        </p:spPr>
        <p:txBody>
          <a:bodyPr wrap="square" lIns="162374" tIns="81186" rIns="162374" bIns="81186"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5" name="TextBox 14"/>
          <p:cNvSpPr txBox="1"/>
          <p:nvPr/>
        </p:nvSpPr>
        <p:spPr>
          <a:xfrm>
            <a:off x="100707" y="4968151"/>
            <a:ext cx="5217823" cy="348624"/>
          </a:xfrm>
          <a:prstGeom prst="rect">
            <a:avLst/>
          </a:prstGeom>
          <a:noFill/>
        </p:spPr>
        <p:txBody>
          <a:bodyPr wrap="square" lIns="162374" tIns="81186" rIns="162374" bIns="81186" rtlCol="0">
            <a:spAutoFit/>
          </a:bodyPr>
          <a:lstStyle/>
          <a:p>
            <a:endParaRPr lang="ru-RU" sz="1200" dirty="0">
              <a:solidFill>
                <a:srgbClr val="11437F"/>
              </a:solidFill>
            </a:endParaRPr>
          </a:p>
        </p:txBody>
      </p:sp>
      <p:sp>
        <p:nvSpPr>
          <p:cNvPr id="14" name="object 2"/>
          <p:cNvSpPr/>
          <p:nvPr/>
        </p:nvSpPr>
        <p:spPr>
          <a:xfrm flipV="1">
            <a:off x="57420" y="445397"/>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90929" y="77902"/>
            <a:ext cx="543559" cy="554717"/>
          </a:xfrm>
          <a:prstGeom prst="rect">
            <a:avLst/>
          </a:prstGeom>
          <a:noFill/>
          <a:ln>
            <a:noFill/>
          </a:ln>
        </p:spPr>
      </p:pic>
      <p:sp>
        <p:nvSpPr>
          <p:cNvPr id="3" name="TextBox 2"/>
          <p:cNvSpPr txBox="1"/>
          <p:nvPr/>
        </p:nvSpPr>
        <p:spPr>
          <a:xfrm>
            <a:off x="562709" y="268533"/>
            <a:ext cx="2812369" cy="379401"/>
          </a:xfrm>
          <a:prstGeom prst="rect">
            <a:avLst/>
          </a:prstGeom>
          <a:noFill/>
        </p:spPr>
        <p:txBody>
          <a:bodyPr wrap="square" lIns="162374" tIns="81186" rIns="162374" bIns="81186" rtlCol="0">
            <a:spAutoFit/>
          </a:bodyPr>
          <a:lstStyle/>
          <a:p>
            <a:pPr algn="ctr"/>
            <a:r>
              <a:rPr lang="ru-RU" sz="1400" b="1" dirty="0">
                <a:solidFill>
                  <a:schemeClr val="accent1">
                    <a:lumMod val="75000"/>
                  </a:schemeClr>
                </a:solidFill>
                <a:latin typeface="Times New Roman" panose="02020603050405020304" pitchFamily="18" charset="0"/>
                <a:cs typeface="Times New Roman" panose="02020603050405020304" pitchFamily="18" charset="0"/>
              </a:rPr>
              <a:t>УФК по г. Санкт-Петербургу</a:t>
            </a:r>
          </a:p>
        </p:txBody>
      </p:sp>
      <p:sp>
        <p:nvSpPr>
          <p:cNvPr id="6" name="TextBox 5"/>
          <p:cNvSpPr txBox="1"/>
          <p:nvPr/>
        </p:nvSpPr>
        <p:spPr>
          <a:xfrm>
            <a:off x="3707030" y="39167"/>
            <a:ext cx="5291507" cy="717955"/>
          </a:xfrm>
          <a:prstGeom prst="rect">
            <a:avLst/>
          </a:prstGeom>
          <a:noFill/>
        </p:spPr>
        <p:txBody>
          <a:bodyPr wrap="square" lIns="162374" tIns="81186" rIns="162374" bIns="81186" rtlCol="0">
            <a:spAutoFit/>
          </a:bodyPr>
          <a:lstStyle/>
          <a:p>
            <a:pPr algn="r"/>
            <a:r>
              <a:rPr lang="ru-RU" sz="1800" b="1" dirty="0" smtClean="0">
                <a:solidFill>
                  <a:schemeClr val="accent1">
                    <a:lumMod val="75000"/>
                  </a:schemeClr>
                </a:solidFill>
                <a:latin typeface="Times New Roman" panose="02020603050405020304" pitchFamily="18" charset="0"/>
                <a:cs typeface="Times New Roman" panose="02020603050405020304" pitchFamily="18" charset="0"/>
              </a:rPr>
              <a:t>Основные задачи для участников </a:t>
            </a:r>
          </a:p>
          <a:p>
            <a:pPr algn="r"/>
            <a:r>
              <a:rPr lang="ru-RU" sz="1800" b="1" dirty="0" smtClean="0">
                <a:solidFill>
                  <a:schemeClr val="accent1">
                    <a:lumMod val="75000"/>
                  </a:schemeClr>
                </a:solidFill>
                <a:latin typeface="Times New Roman" panose="02020603050405020304" pitchFamily="18" charset="0"/>
                <a:cs typeface="Times New Roman" panose="02020603050405020304" pitchFamily="18" charset="0"/>
              </a:rPr>
              <a:t>казначейских платежей</a:t>
            </a:r>
            <a:endParaRPr lang="ru-RU" sz="1800"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10" name="Rectangle 10"/>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16" name="Rectangle 14"/>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7" name="Прямоугольник 6"/>
          <p:cNvSpPr/>
          <p:nvPr/>
        </p:nvSpPr>
        <p:spPr>
          <a:xfrm>
            <a:off x="221553" y="1119208"/>
            <a:ext cx="8700897" cy="5047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62379" tIns="81190" rIns="162379" bIns="81190" rtlCol="0" anchor="ctr"/>
          <a:lstStyle/>
          <a:p>
            <a:pPr algn="ctr"/>
            <a:endParaRPr lang="ru-RU"/>
          </a:p>
        </p:txBody>
      </p:sp>
      <p:sp>
        <p:nvSpPr>
          <p:cNvPr id="9" name="Прямоугольник 8"/>
          <p:cNvSpPr/>
          <p:nvPr/>
        </p:nvSpPr>
        <p:spPr>
          <a:xfrm>
            <a:off x="221553" y="1119208"/>
            <a:ext cx="8700897" cy="5047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62379" tIns="81190" rIns="162379" bIns="81190" rtlCol="0" anchor="ctr"/>
          <a:lstStyle/>
          <a:p>
            <a:pPr algn="ctr"/>
            <a:endParaRPr lang="ru-RU">
              <a:noFill/>
            </a:endParaRPr>
          </a:p>
        </p:txBody>
      </p:sp>
      <p:sp>
        <p:nvSpPr>
          <p:cNvPr id="17" name="TextBox 16"/>
          <p:cNvSpPr txBox="1"/>
          <p:nvPr/>
        </p:nvSpPr>
        <p:spPr>
          <a:xfrm>
            <a:off x="212027" y="903787"/>
            <a:ext cx="8580051" cy="4815945"/>
          </a:xfrm>
          <a:prstGeom prst="rect">
            <a:avLst/>
          </a:prstGeom>
          <a:noFill/>
        </p:spPr>
        <p:txBody>
          <a:bodyPr wrap="square" lIns="162379" tIns="81190" rIns="162379" bIns="81190" rtlCol="0">
            <a:spAutoFit/>
          </a:bodyPr>
          <a:lstStyle/>
          <a:p>
            <a:pPr marL="342900" indent="-342900" algn="just">
              <a:lnSpc>
                <a:spcPct val="150000"/>
              </a:lnSpc>
              <a:buFont typeface="Symbol" pitchFamily="18" charset="2"/>
              <a:buChar char="·"/>
            </a:pPr>
            <a:r>
              <a:rPr lang="ru-RU" sz="2000" dirty="0" smtClean="0"/>
              <a:t>Провести  адаптацию информационных систем в соответствии с опубликованными на сайте Управления Федерального казначейства Стандартами электронных сообщений и форматами взаимодействия с ГИС ГМП, вступающими в силу с 01.01.2021.</a:t>
            </a:r>
          </a:p>
          <a:p>
            <a:pPr algn="just">
              <a:lnSpc>
                <a:spcPct val="150000"/>
              </a:lnSpc>
            </a:pPr>
            <a:endParaRPr lang="ru-RU" sz="1200" dirty="0"/>
          </a:p>
          <a:p>
            <a:pPr marL="342900" indent="-342900" algn="just">
              <a:lnSpc>
                <a:spcPct val="150000"/>
              </a:lnSpc>
              <a:buFont typeface="Symbol" pitchFamily="18" charset="2"/>
              <a:buChar char="·"/>
            </a:pPr>
            <a:r>
              <a:rPr lang="ru-RU" sz="2000" dirty="0" smtClean="0"/>
              <a:t>Актуализировать с 01.01.2021 до 01.04.2021 информацию, необходимую для уплаты в Государственной информационной системе о государственных и муниципальных платежах.</a:t>
            </a:r>
          </a:p>
          <a:p>
            <a:pPr algn="just">
              <a:lnSpc>
                <a:spcPct val="150000"/>
              </a:lnSpc>
            </a:pPr>
            <a:endParaRPr lang="ru-RU" sz="1200" dirty="0"/>
          </a:p>
          <a:p>
            <a:pPr algn="just">
              <a:lnSpc>
                <a:spcPct val="150000"/>
              </a:lnSpc>
            </a:pPr>
            <a:r>
              <a:rPr lang="ru-RU" sz="2000" dirty="0">
                <a:sym typeface="Symbol"/>
              </a:rPr>
              <a:t></a:t>
            </a:r>
            <a:r>
              <a:rPr lang="ru-RU" sz="2000" dirty="0"/>
              <a:t> </a:t>
            </a:r>
            <a:r>
              <a:rPr lang="ru-RU" sz="2000" dirty="0" smtClean="0"/>
              <a:t>Обеспечить информирование плательщиков о порядке заполнения с 01.01.2021 распоряжений о переводе денежных средств.</a:t>
            </a:r>
            <a:endParaRPr lang="ru-RU" sz="2000" dirty="0"/>
          </a:p>
        </p:txBody>
      </p:sp>
      <p:sp>
        <p:nvSpPr>
          <p:cNvPr id="21" name="Номер слайда 20"/>
          <p:cNvSpPr>
            <a:spLocks noGrp="1"/>
          </p:cNvSpPr>
          <p:nvPr>
            <p:ph type="sldNum" sz="quarter" idx="7"/>
          </p:nvPr>
        </p:nvSpPr>
        <p:spPr>
          <a:xfrm>
            <a:off x="6914466" y="6483966"/>
            <a:ext cx="2103120" cy="246221"/>
          </a:xfrm>
        </p:spPr>
        <p:txBody>
          <a:bodyPr/>
          <a:lstStyle/>
          <a:p>
            <a:fld id="{B6F15528-21DE-4FAA-801E-634DDDAF4B2B}" type="slidenum">
              <a:rPr lang="ru-RU" sz="1600"/>
              <a:pPr/>
              <a:t>11</a:t>
            </a:fld>
            <a:endParaRPr lang="ru-RU" sz="1600" dirty="0"/>
          </a:p>
        </p:txBody>
      </p:sp>
    </p:spTree>
    <p:extLst>
      <p:ext uri="{BB962C8B-B14F-4D97-AF65-F5344CB8AC3E}">
        <p14:creationId xmlns:p14="http://schemas.microsoft.com/office/powerpoint/2010/main" val="3587842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77"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2" y="6402659"/>
            <a:ext cx="3638149" cy="379401"/>
          </a:xfrm>
          <a:prstGeom prst="rect">
            <a:avLst/>
          </a:prstGeom>
          <a:noFill/>
        </p:spPr>
        <p:txBody>
          <a:bodyPr wrap="square" lIns="162374" tIns="81186" rIns="162374" bIns="81186"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5" name="TextBox 14"/>
          <p:cNvSpPr txBox="1"/>
          <p:nvPr/>
        </p:nvSpPr>
        <p:spPr>
          <a:xfrm>
            <a:off x="100707" y="4968151"/>
            <a:ext cx="5217823" cy="348624"/>
          </a:xfrm>
          <a:prstGeom prst="rect">
            <a:avLst/>
          </a:prstGeom>
          <a:noFill/>
        </p:spPr>
        <p:txBody>
          <a:bodyPr wrap="square" lIns="162374" tIns="81186" rIns="162374" bIns="81186" rtlCol="0">
            <a:spAutoFit/>
          </a:bodyPr>
          <a:lstStyle/>
          <a:p>
            <a:endParaRPr lang="ru-RU" sz="1200" dirty="0">
              <a:solidFill>
                <a:srgbClr val="11437F"/>
              </a:solidFill>
            </a:endParaRPr>
          </a:p>
        </p:txBody>
      </p:sp>
      <p:sp>
        <p:nvSpPr>
          <p:cNvPr id="14" name="object 2"/>
          <p:cNvSpPr/>
          <p:nvPr/>
        </p:nvSpPr>
        <p:spPr>
          <a:xfrm flipV="1">
            <a:off x="33240" y="536644"/>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21552" y="91555"/>
            <a:ext cx="543559" cy="760662"/>
          </a:xfrm>
          <a:prstGeom prst="rect">
            <a:avLst/>
          </a:prstGeom>
          <a:noFill/>
          <a:ln>
            <a:noFill/>
          </a:ln>
        </p:spPr>
      </p:pic>
      <p:sp>
        <p:nvSpPr>
          <p:cNvPr id="3" name="TextBox 2"/>
          <p:cNvSpPr txBox="1"/>
          <p:nvPr/>
        </p:nvSpPr>
        <p:spPr>
          <a:xfrm>
            <a:off x="562709" y="268533"/>
            <a:ext cx="2812369" cy="379401"/>
          </a:xfrm>
          <a:prstGeom prst="rect">
            <a:avLst/>
          </a:prstGeom>
          <a:noFill/>
        </p:spPr>
        <p:txBody>
          <a:bodyPr wrap="square" lIns="162374" tIns="81186" rIns="162374" bIns="81186" rtlCol="0">
            <a:spAutoFit/>
          </a:bodyPr>
          <a:lstStyle/>
          <a:p>
            <a:pPr algn="ctr"/>
            <a:r>
              <a:rPr lang="ru-RU" sz="1400" b="1" dirty="0">
                <a:solidFill>
                  <a:schemeClr val="accent1">
                    <a:lumMod val="75000"/>
                  </a:schemeClr>
                </a:solidFill>
                <a:latin typeface="Times New Roman" panose="02020603050405020304" pitchFamily="18" charset="0"/>
                <a:cs typeface="Times New Roman" panose="02020603050405020304" pitchFamily="18" charset="0"/>
              </a:rPr>
              <a:t>УФК по г. Санкт-Петербургу</a:t>
            </a:r>
          </a:p>
        </p:txBody>
      </p:sp>
      <p:sp>
        <p:nvSpPr>
          <p:cNvPr id="6" name="TextBox 5"/>
          <p:cNvSpPr txBox="1"/>
          <p:nvPr/>
        </p:nvSpPr>
        <p:spPr>
          <a:xfrm>
            <a:off x="3716555" y="206977"/>
            <a:ext cx="5291507" cy="440957"/>
          </a:xfrm>
          <a:prstGeom prst="rect">
            <a:avLst/>
          </a:prstGeom>
          <a:noFill/>
        </p:spPr>
        <p:txBody>
          <a:bodyPr wrap="square" lIns="162374" tIns="81186" rIns="162374" bIns="81186" rtlCol="0">
            <a:spAutoFit/>
          </a:bodyPr>
          <a:lstStyle/>
          <a:p>
            <a:pPr algn="r"/>
            <a:r>
              <a:rPr lang="ru-RU" sz="1800" b="1" dirty="0">
                <a:solidFill>
                  <a:schemeClr val="accent1">
                    <a:lumMod val="75000"/>
                  </a:schemeClr>
                </a:solidFill>
                <a:latin typeface="Times New Roman" panose="02020603050405020304" pitchFamily="18" charset="0"/>
                <a:cs typeface="Times New Roman" panose="02020603050405020304" pitchFamily="18" charset="0"/>
              </a:rPr>
              <a:t>Размещение информации на сайте </a:t>
            </a:r>
            <a:r>
              <a:rPr lang="ru-RU" sz="1800" b="1" dirty="0" smtClean="0">
                <a:solidFill>
                  <a:schemeClr val="accent1">
                    <a:lumMod val="75000"/>
                  </a:schemeClr>
                </a:solidFill>
                <a:latin typeface="Times New Roman" panose="02020603050405020304" pitchFamily="18" charset="0"/>
                <a:cs typeface="Times New Roman" panose="02020603050405020304" pitchFamily="18" charset="0"/>
              </a:rPr>
              <a:t>Управления</a:t>
            </a:r>
            <a:endParaRPr lang="ru-RU" sz="1800"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10" name="Rectangle 10"/>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16" name="Rectangle 14"/>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7" name="Прямоугольник 6"/>
          <p:cNvSpPr/>
          <p:nvPr/>
        </p:nvSpPr>
        <p:spPr>
          <a:xfrm>
            <a:off x="221553" y="1119208"/>
            <a:ext cx="8700897" cy="5047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62379" tIns="81190" rIns="162379" bIns="81190" rtlCol="0" anchor="ctr"/>
          <a:lstStyle/>
          <a:p>
            <a:pPr algn="ctr"/>
            <a:endParaRPr lang="ru-RU"/>
          </a:p>
        </p:txBody>
      </p:sp>
      <p:sp>
        <p:nvSpPr>
          <p:cNvPr id="9" name="Прямоугольник 8"/>
          <p:cNvSpPr/>
          <p:nvPr/>
        </p:nvSpPr>
        <p:spPr>
          <a:xfrm>
            <a:off x="221553" y="1119208"/>
            <a:ext cx="8700897" cy="5047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62379" tIns="81190" rIns="162379" bIns="81190" rtlCol="0" anchor="ctr"/>
          <a:lstStyle/>
          <a:p>
            <a:pPr algn="ctr"/>
            <a:endParaRPr lang="ru-RU">
              <a:noFill/>
            </a:endParaRPr>
          </a:p>
        </p:txBody>
      </p:sp>
      <p:sp>
        <p:nvSpPr>
          <p:cNvPr id="17" name="TextBox 16"/>
          <p:cNvSpPr txBox="1"/>
          <p:nvPr/>
        </p:nvSpPr>
        <p:spPr>
          <a:xfrm>
            <a:off x="221552" y="1051648"/>
            <a:ext cx="8580051" cy="4226616"/>
          </a:xfrm>
          <a:prstGeom prst="rect">
            <a:avLst/>
          </a:prstGeom>
          <a:noFill/>
        </p:spPr>
        <p:txBody>
          <a:bodyPr wrap="square" lIns="162379" tIns="81190" rIns="162379" bIns="81190" rtlCol="0">
            <a:spAutoFit/>
          </a:bodyPr>
          <a:lstStyle/>
          <a:p>
            <a:pPr algn="ctr">
              <a:lnSpc>
                <a:spcPct val="150000"/>
              </a:lnSpc>
            </a:pPr>
            <a:r>
              <a:rPr lang="ru-RU" sz="1600" dirty="0"/>
              <a:t>Информация об изменениях размещена на </a:t>
            </a:r>
            <a:r>
              <a:rPr lang="ru-RU" sz="1600" dirty="0" smtClean="0"/>
              <a:t>сайте </a:t>
            </a:r>
            <a:r>
              <a:rPr lang="ru-RU" sz="1600" dirty="0"/>
              <a:t>Управления   </a:t>
            </a:r>
          </a:p>
          <a:p>
            <a:pPr algn="ctr">
              <a:lnSpc>
                <a:spcPct val="150000"/>
              </a:lnSpc>
            </a:pPr>
            <a:r>
              <a:rPr lang="ru-RU" sz="1600" dirty="0"/>
              <a:t>в информационно-телекоммуникационной сети «Интернет»</a:t>
            </a:r>
            <a:br>
              <a:rPr lang="ru-RU" sz="1600" dirty="0"/>
            </a:br>
            <a:r>
              <a:rPr lang="ru-RU" sz="1600" b="1" dirty="0"/>
              <a:t>по адресу </a:t>
            </a:r>
            <a:r>
              <a:rPr lang="ru-RU" sz="1600" b="1" u="sng" dirty="0">
                <a:hlinkClick r:id="rId4"/>
              </a:rPr>
              <a:t>https://piter.roskazna.gov.ru</a:t>
            </a:r>
            <a:r>
              <a:rPr lang="ru-RU" sz="1600" b="1" u="sng" dirty="0"/>
              <a:t> </a:t>
            </a:r>
            <a:r>
              <a:rPr lang="ru-RU" sz="1600" u="sng" dirty="0"/>
              <a:t>:</a:t>
            </a:r>
            <a:endParaRPr lang="ru-RU" sz="1600" dirty="0"/>
          </a:p>
          <a:p>
            <a:pPr algn="just">
              <a:lnSpc>
                <a:spcPct val="150000"/>
              </a:lnSpc>
            </a:pPr>
            <a:r>
              <a:rPr lang="ru-RU" sz="1600" dirty="0">
                <a:sym typeface="Symbol"/>
              </a:rPr>
              <a:t></a:t>
            </a:r>
            <a:r>
              <a:rPr lang="ru-RU" sz="1600" dirty="0"/>
              <a:t> в разделе «Документы / Система казначейских платежей» приведена «Таблица соответствия открытых банковских счетов УФК по г. Санкт-Петербургу банковским счетам, входящим в состав единого казначейского счета, и казначейским счетам».</a:t>
            </a:r>
          </a:p>
          <a:p>
            <a:pPr algn="just">
              <a:lnSpc>
                <a:spcPct val="150000"/>
              </a:lnSpc>
            </a:pPr>
            <a:r>
              <a:rPr lang="ru-RU" sz="1600" dirty="0">
                <a:sym typeface="Symbol"/>
              </a:rPr>
              <a:t> </a:t>
            </a:r>
            <a:r>
              <a:rPr lang="ru-RU" sz="1600" dirty="0"/>
              <a:t>в разделе «Клиентам / Оформление платежных документов» приведены образцы заполнения платежных документов для получателей средств бюджетов, в том числе и для 04 лицевого счета администраторов доходов бюджетов.</a:t>
            </a:r>
          </a:p>
          <a:p>
            <a:pPr algn="just">
              <a:lnSpc>
                <a:spcPct val="150000"/>
              </a:lnSpc>
            </a:pPr>
            <a:r>
              <a:rPr lang="ru-RU" sz="1600" dirty="0">
                <a:sym typeface="Symbol"/>
              </a:rPr>
              <a:t></a:t>
            </a:r>
            <a:r>
              <a:rPr lang="ru-RU" sz="1600" dirty="0"/>
              <a:t> в разделе «Документы / Учет и распределение поступлений /Администраторам поступлений » приведена информация для 04 лицевого счета</a:t>
            </a:r>
          </a:p>
        </p:txBody>
      </p:sp>
      <p:sp>
        <p:nvSpPr>
          <p:cNvPr id="21" name="Номер слайда 20"/>
          <p:cNvSpPr>
            <a:spLocks noGrp="1"/>
          </p:cNvSpPr>
          <p:nvPr>
            <p:ph type="sldNum" sz="quarter" idx="7"/>
          </p:nvPr>
        </p:nvSpPr>
        <p:spPr>
          <a:xfrm>
            <a:off x="6914466" y="6483966"/>
            <a:ext cx="2103120" cy="246221"/>
          </a:xfrm>
        </p:spPr>
        <p:txBody>
          <a:bodyPr/>
          <a:lstStyle/>
          <a:p>
            <a:fld id="{B6F15528-21DE-4FAA-801E-634DDDAF4B2B}" type="slidenum">
              <a:rPr lang="ru-RU" sz="1600"/>
              <a:pPr/>
              <a:t>12</a:t>
            </a:fld>
            <a:endParaRPr lang="ru-RU" sz="1600" dirty="0"/>
          </a:p>
        </p:txBody>
      </p:sp>
    </p:spTree>
    <p:extLst>
      <p:ext uri="{BB962C8B-B14F-4D97-AF65-F5344CB8AC3E}">
        <p14:creationId xmlns:p14="http://schemas.microsoft.com/office/powerpoint/2010/main" val="24512919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77"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2" y="6402659"/>
            <a:ext cx="3638149" cy="379401"/>
          </a:xfrm>
          <a:prstGeom prst="rect">
            <a:avLst/>
          </a:prstGeom>
          <a:noFill/>
        </p:spPr>
        <p:txBody>
          <a:bodyPr wrap="square" lIns="162374" tIns="81186" rIns="162374" bIns="81186"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4" name="object 2"/>
          <p:cNvSpPr/>
          <p:nvPr/>
        </p:nvSpPr>
        <p:spPr>
          <a:xfrm flipV="1">
            <a:off x="12777" y="437493"/>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21552" y="91555"/>
            <a:ext cx="543559" cy="760662"/>
          </a:xfrm>
          <a:prstGeom prst="rect">
            <a:avLst/>
          </a:prstGeom>
          <a:noFill/>
          <a:ln>
            <a:noFill/>
          </a:ln>
        </p:spPr>
      </p:pic>
      <p:sp>
        <p:nvSpPr>
          <p:cNvPr id="3" name="TextBox 2"/>
          <p:cNvSpPr txBox="1"/>
          <p:nvPr/>
        </p:nvSpPr>
        <p:spPr>
          <a:xfrm>
            <a:off x="562709" y="268533"/>
            <a:ext cx="2812369" cy="379401"/>
          </a:xfrm>
          <a:prstGeom prst="rect">
            <a:avLst/>
          </a:prstGeom>
          <a:noFill/>
        </p:spPr>
        <p:txBody>
          <a:bodyPr wrap="square" lIns="162374" tIns="81186" rIns="162374" bIns="81186" rtlCol="0">
            <a:spAutoFit/>
          </a:bodyPr>
          <a:lstStyle/>
          <a:p>
            <a:pPr algn="ctr"/>
            <a:r>
              <a:rPr lang="ru-RU" sz="1400" b="1" dirty="0">
                <a:solidFill>
                  <a:schemeClr val="accent1">
                    <a:lumMod val="75000"/>
                  </a:schemeClr>
                </a:solidFill>
                <a:latin typeface="Times New Roman" panose="02020603050405020304" pitchFamily="18" charset="0"/>
                <a:cs typeface="Times New Roman" panose="02020603050405020304" pitchFamily="18" charset="0"/>
              </a:rPr>
              <a:t>УФК по г. Санкт-Петербургу</a:t>
            </a:r>
          </a:p>
        </p:txBody>
      </p:sp>
      <p:sp>
        <p:nvSpPr>
          <p:cNvPr id="10" name="Rectangle 10"/>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16" name="Rectangle 14"/>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7" name="Rectangle 1"/>
          <p:cNvSpPr>
            <a:spLocks noChangeArrowheads="1"/>
          </p:cNvSpPr>
          <p:nvPr/>
        </p:nvSpPr>
        <p:spPr bwMode="auto">
          <a:xfrm>
            <a:off x="458207" y="2218383"/>
            <a:ext cx="327994" cy="656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62379" tIns="81190" rIns="162379" bIns="81190" numCol="1" anchor="ctr" anchorCtr="0" compatLnSpc="1">
            <a:prstTxWarp prst="textNoShape">
              <a:avLst/>
            </a:prstTxWarp>
            <a:spAutoFit/>
          </a:bodyPr>
          <a:lstStyle/>
          <a:p>
            <a:pPr fontAlgn="base">
              <a:spcBef>
                <a:spcPct val="0"/>
              </a:spcBef>
              <a:spcAft>
                <a:spcPct val="0"/>
              </a:spcAft>
            </a:pPr>
            <a:endParaRPr lang="ru-RU">
              <a:latin typeface="Arial" pitchFamily="34" charset="0"/>
              <a:cs typeface="Arial" pitchFamily="34" charset="0"/>
            </a:endParaRPr>
          </a:p>
        </p:txBody>
      </p:sp>
      <p:sp>
        <p:nvSpPr>
          <p:cNvPr id="12" name="Прямоугольник 11"/>
          <p:cNvSpPr/>
          <p:nvPr/>
        </p:nvSpPr>
        <p:spPr>
          <a:xfrm>
            <a:off x="342398" y="4717391"/>
            <a:ext cx="8459205" cy="9662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62379" tIns="81190" rIns="162379" bIns="81190" rtlCol="0" anchor="ctr"/>
          <a:lstStyle/>
          <a:p>
            <a:pPr algn="ctr"/>
            <a:endParaRPr lang="ru-RU"/>
          </a:p>
        </p:txBody>
      </p:sp>
      <p:sp>
        <p:nvSpPr>
          <p:cNvPr id="17" name="Номер слайда 16"/>
          <p:cNvSpPr>
            <a:spLocks noGrp="1"/>
          </p:cNvSpPr>
          <p:nvPr>
            <p:ph type="sldNum" sz="quarter" idx="7"/>
          </p:nvPr>
        </p:nvSpPr>
        <p:spPr>
          <a:xfrm>
            <a:off x="6914466" y="6532750"/>
            <a:ext cx="2103120" cy="246221"/>
          </a:xfrm>
        </p:spPr>
        <p:txBody>
          <a:bodyPr/>
          <a:lstStyle/>
          <a:p>
            <a:fld id="{B6F15528-21DE-4FAA-801E-634DDDAF4B2B}" type="slidenum">
              <a:rPr lang="ru-RU" sz="1600"/>
              <a:pPr/>
              <a:t>13</a:t>
            </a:fld>
            <a:endParaRPr lang="ru-RU" sz="1600" dirty="0"/>
          </a:p>
        </p:txBody>
      </p:sp>
      <p:sp>
        <p:nvSpPr>
          <p:cNvPr id="18" name="TextBox 17"/>
          <p:cNvSpPr txBox="1"/>
          <p:nvPr/>
        </p:nvSpPr>
        <p:spPr>
          <a:xfrm>
            <a:off x="221553" y="1933029"/>
            <a:ext cx="7854976" cy="933385"/>
          </a:xfrm>
          <a:prstGeom prst="rect">
            <a:avLst/>
          </a:prstGeom>
          <a:noFill/>
        </p:spPr>
        <p:txBody>
          <a:bodyPr wrap="square" lIns="162360" tIns="81179" rIns="162360" bIns="81179" rtlCol="0">
            <a:spAutoFit/>
          </a:bodyPr>
          <a:lstStyle/>
          <a:p>
            <a:r>
              <a:rPr lang="ru-RU" sz="5000" b="1" dirty="0">
                <a:solidFill>
                  <a:srgbClr val="11437F"/>
                </a:solidFill>
                <a:latin typeface="Times New Roman" panose="02020603050405020304" pitchFamily="18" charset="0"/>
                <a:cs typeface="Times New Roman" panose="02020603050405020304" pitchFamily="18" charset="0"/>
              </a:rPr>
              <a:t>Спасибо за внимание!</a:t>
            </a:r>
            <a:endParaRPr lang="ru-RU" sz="5000" dirty="0">
              <a:solidFill>
                <a:srgbClr val="11437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98390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object 8"/>
          <p:cNvSpPr/>
          <p:nvPr/>
        </p:nvSpPr>
        <p:spPr>
          <a:xfrm>
            <a:off x="64160" y="6458214"/>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1" y="6402658"/>
            <a:ext cx="3638149" cy="379409"/>
          </a:xfrm>
          <a:prstGeom prst="rect">
            <a:avLst/>
          </a:prstGeom>
          <a:noFill/>
        </p:spPr>
        <p:txBody>
          <a:bodyPr wrap="square" lIns="162379" tIns="81190" rIns="162379" bIns="81190"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5" name="TextBox 14"/>
          <p:cNvSpPr txBox="1"/>
          <p:nvPr/>
        </p:nvSpPr>
        <p:spPr>
          <a:xfrm>
            <a:off x="100705" y="4968151"/>
            <a:ext cx="5217823" cy="348632"/>
          </a:xfrm>
          <a:prstGeom prst="rect">
            <a:avLst/>
          </a:prstGeom>
          <a:noFill/>
        </p:spPr>
        <p:txBody>
          <a:bodyPr wrap="square" lIns="162379" tIns="81190" rIns="162379" bIns="81190" rtlCol="0">
            <a:spAutoFit/>
          </a:bodyPr>
          <a:lstStyle/>
          <a:p>
            <a:endParaRPr lang="ru-RU" sz="1200" dirty="0">
              <a:solidFill>
                <a:srgbClr val="11437F"/>
              </a:solidFill>
            </a:endParaRPr>
          </a:p>
        </p:txBody>
      </p:sp>
      <p:sp>
        <p:nvSpPr>
          <p:cNvPr id="14" name="object 2"/>
          <p:cNvSpPr/>
          <p:nvPr/>
        </p:nvSpPr>
        <p:spPr>
          <a:xfrm flipV="1">
            <a:off x="1" y="530119"/>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21552" y="91555"/>
            <a:ext cx="543559" cy="760662"/>
          </a:xfrm>
          <a:prstGeom prst="rect">
            <a:avLst/>
          </a:prstGeom>
          <a:noFill/>
          <a:ln>
            <a:noFill/>
          </a:ln>
        </p:spPr>
      </p:pic>
      <p:sp>
        <p:nvSpPr>
          <p:cNvPr id="3" name="TextBox 2"/>
          <p:cNvSpPr txBox="1"/>
          <p:nvPr/>
        </p:nvSpPr>
        <p:spPr>
          <a:xfrm>
            <a:off x="654057" y="244215"/>
            <a:ext cx="2812369" cy="379409"/>
          </a:xfrm>
          <a:prstGeom prst="rect">
            <a:avLst/>
          </a:prstGeom>
          <a:noFill/>
        </p:spPr>
        <p:txBody>
          <a:bodyPr wrap="square" lIns="162379" tIns="81190" rIns="162379" bIns="81190" rtlCol="0">
            <a:spAutoFit/>
          </a:bodyPr>
          <a:lstStyle/>
          <a:p>
            <a:r>
              <a:rPr lang="ru-RU" sz="1400" dirty="0">
                <a:solidFill>
                  <a:schemeClr val="accent1">
                    <a:lumMod val="75000"/>
                  </a:schemeClr>
                </a:solidFill>
              </a:rPr>
              <a:t>УФК по г. Санкт-Петербургу</a:t>
            </a:r>
          </a:p>
        </p:txBody>
      </p:sp>
      <p:sp>
        <p:nvSpPr>
          <p:cNvPr id="6" name="TextBox 5"/>
          <p:cNvSpPr txBox="1"/>
          <p:nvPr/>
        </p:nvSpPr>
        <p:spPr>
          <a:xfrm>
            <a:off x="4088617" y="196954"/>
            <a:ext cx="4829854" cy="440965"/>
          </a:xfrm>
          <a:prstGeom prst="rect">
            <a:avLst/>
          </a:prstGeom>
          <a:noFill/>
        </p:spPr>
        <p:txBody>
          <a:bodyPr wrap="square" lIns="162379" tIns="81190" rIns="162379" bIns="81190" rtlCol="0">
            <a:spAutoFit/>
          </a:bodyPr>
          <a:lstStyle/>
          <a:p>
            <a:r>
              <a:rPr lang="ru-RU" sz="1800" b="1" dirty="0">
                <a:solidFill>
                  <a:schemeClr val="accent1">
                    <a:lumMod val="75000"/>
                  </a:schemeClr>
                </a:solidFill>
                <a:latin typeface="Times New Roman" panose="02020603050405020304" pitchFamily="18" charset="0"/>
                <a:cs typeface="Times New Roman" panose="02020603050405020304" pitchFamily="18" charset="0"/>
              </a:rPr>
              <a:t>Бюджетный кодекс Российской Федерации</a:t>
            </a:r>
          </a:p>
        </p:txBody>
      </p:sp>
      <p:sp>
        <p:nvSpPr>
          <p:cNvPr id="10" name="TextBox 9"/>
          <p:cNvSpPr txBox="1"/>
          <p:nvPr/>
        </p:nvSpPr>
        <p:spPr>
          <a:xfrm>
            <a:off x="194740" y="926829"/>
            <a:ext cx="8861695" cy="4888336"/>
          </a:xfrm>
          <a:prstGeom prst="rect">
            <a:avLst/>
          </a:prstGeom>
          <a:noFill/>
        </p:spPr>
        <p:txBody>
          <a:bodyPr wrap="square" lIns="162379" tIns="81190" rIns="162379" bIns="81190" rtlCol="0">
            <a:spAutoFit/>
          </a:bodyPr>
          <a:lstStyle/>
          <a:p>
            <a:pPr algn="ctr"/>
            <a:r>
              <a:rPr lang="ru-RU" sz="1800" b="1" dirty="0">
                <a:latin typeface="Times New Roman" pitchFamily="18" charset="0"/>
                <a:cs typeface="Times New Roman" pitchFamily="18" charset="0"/>
              </a:rPr>
              <a:t>Федеральный закон от 27 декабря 2019 г. № 479-ФЗ </a:t>
            </a:r>
          </a:p>
          <a:p>
            <a:pPr algn="ctr"/>
            <a:r>
              <a:rPr lang="ru-RU" sz="1800" b="1" dirty="0">
                <a:latin typeface="Times New Roman" pitchFamily="18" charset="0"/>
                <a:cs typeface="Times New Roman" pitchFamily="18" charset="0"/>
              </a:rPr>
              <a:t>«О внесении изменений в Бюджетный кодекс Российской Федерации</a:t>
            </a:r>
          </a:p>
          <a:p>
            <a:pPr algn="ctr"/>
            <a:r>
              <a:rPr lang="ru-RU" sz="1800" b="1" dirty="0">
                <a:latin typeface="Times New Roman" pitchFamily="18" charset="0"/>
                <a:cs typeface="Times New Roman" pitchFamily="18" charset="0"/>
              </a:rPr>
              <a:t>в части казначейского обслуживания и системы казначейских платежей»</a:t>
            </a:r>
          </a:p>
          <a:p>
            <a:endParaRPr lang="ru-RU" sz="1400" dirty="0">
              <a:latin typeface="Times New Roman" pitchFamily="18" charset="0"/>
              <a:cs typeface="Times New Roman" pitchFamily="18" charset="0"/>
            </a:endParaRPr>
          </a:p>
          <a:p>
            <a:pPr algn="ctr"/>
            <a:r>
              <a:rPr lang="ru-RU" sz="1900" b="1" dirty="0">
                <a:latin typeface="Times New Roman" pitchFamily="18" charset="0"/>
                <a:cs typeface="Times New Roman" pitchFamily="18" charset="0"/>
              </a:rPr>
              <a:t>Статья 242.7. Основы функционирования системы казначейских платежей</a:t>
            </a:r>
          </a:p>
          <a:p>
            <a:pPr algn="ctr"/>
            <a:endParaRPr lang="ru-RU" sz="1900" b="1" dirty="0">
              <a:latin typeface="Times New Roman" pitchFamily="18" charset="0"/>
              <a:cs typeface="Times New Roman" pitchFamily="18" charset="0"/>
            </a:endParaRPr>
          </a:p>
          <a:p>
            <a:r>
              <a:rPr lang="ru-RU" sz="1800" b="1" dirty="0">
                <a:latin typeface="Times New Roman" pitchFamily="18" charset="0"/>
                <a:cs typeface="Times New Roman" pitchFamily="18" charset="0"/>
              </a:rPr>
              <a:t>Система казначейских платежей </a:t>
            </a:r>
            <a:r>
              <a:rPr lang="ru-RU" sz="1800" dirty="0">
                <a:latin typeface="Times New Roman" pitchFamily="18" charset="0"/>
                <a:cs typeface="Times New Roman" pitchFamily="18" charset="0"/>
              </a:rPr>
              <a:t>является совокупностью участников и оператора системы казначейских платежей, взаимодействующих по правилам организации и функционирования системы казначейских платежей</a:t>
            </a:r>
          </a:p>
          <a:p>
            <a:endParaRPr lang="ru-RU" sz="1400" dirty="0">
              <a:latin typeface="Times New Roman" pitchFamily="18" charset="0"/>
              <a:cs typeface="Times New Roman" pitchFamily="18" charset="0"/>
            </a:endParaRPr>
          </a:p>
          <a:p>
            <a:r>
              <a:rPr lang="ru-RU" sz="1900" b="1" dirty="0">
                <a:latin typeface="Times New Roman" pitchFamily="18" charset="0"/>
                <a:cs typeface="Times New Roman" pitchFamily="18" charset="0"/>
              </a:rPr>
              <a:t>Федеральное казначейство является оператором системы казначейских платежей</a:t>
            </a:r>
            <a:r>
              <a:rPr lang="ru-RU" sz="1900" dirty="0">
                <a:latin typeface="Times New Roman" pitchFamily="18" charset="0"/>
                <a:cs typeface="Times New Roman" pitchFamily="18" charset="0"/>
              </a:rPr>
              <a:t>, обеспечивающим функционирование системы казначейских платежей, прием и исполнение распоряжение, осуществление операций по казначейским счетам участников системы казначейских платежей на основании указанных распоряжений, взаимодействие участников системы казначейских платежей в порядке, установленном правилами организации и функционирования системы казначейских платежей.</a:t>
            </a:r>
          </a:p>
        </p:txBody>
      </p:sp>
      <p:sp>
        <p:nvSpPr>
          <p:cNvPr id="13" name="Номер слайда 12"/>
          <p:cNvSpPr>
            <a:spLocks noGrp="1"/>
          </p:cNvSpPr>
          <p:nvPr>
            <p:ph type="sldNum" sz="quarter" idx="7"/>
          </p:nvPr>
        </p:nvSpPr>
        <p:spPr>
          <a:xfrm>
            <a:off x="6784830" y="6511116"/>
            <a:ext cx="2103120" cy="246221"/>
          </a:xfrm>
        </p:spPr>
        <p:txBody>
          <a:bodyPr/>
          <a:lstStyle/>
          <a:p>
            <a:fld id="{B6F15528-21DE-4FAA-801E-634DDDAF4B2B}" type="slidenum">
              <a:rPr lang="ru-RU" sz="1600"/>
              <a:pPr/>
              <a:t>2</a:t>
            </a:fld>
            <a:endParaRPr lang="ru-RU" sz="1600" dirty="0"/>
          </a:p>
        </p:txBody>
      </p:sp>
    </p:spTree>
    <p:extLst>
      <p:ext uri="{BB962C8B-B14F-4D97-AF65-F5344CB8AC3E}">
        <p14:creationId xmlns:p14="http://schemas.microsoft.com/office/powerpoint/2010/main" val="1437689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75"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1" y="6402658"/>
            <a:ext cx="3638149" cy="379409"/>
          </a:xfrm>
          <a:prstGeom prst="rect">
            <a:avLst/>
          </a:prstGeom>
          <a:noFill/>
        </p:spPr>
        <p:txBody>
          <a:bodyPr wrap="square" lIns="162379" tIns="81190" rIns="162379" bIns="81190"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5" name="TextBox 14"/>
          <p:cNvSpPr txBox="1"/>
          <p:nvPr/>
        </p:nvSpPr>
        <p:spPr>
          <a:xfrm>
            <a:off x="100705" y="4968151"/>
            <a:ext cx="5217823" cy="348632"/>
          </a:xfrm>
          <a:prstGeom prst="rect">
            <a:avLst/>
          </a:prstGeom>
          <a:noFill/>
        </p:spPr>
        <p:txBody>
          <a:bodyPr wrap="square" lIns="162379" tIns="81190" rIns="162379" bIns="81190" rtlCol="0">
            <a:spAutoFit/>
          </a:bodyPr>
          <a:lstStyle/>
          <a:p>
            <a:endParaRPr lang="ru-RU" sz="1200" dirty="0">
              <a:solidFill>
                <a:srgbClr val="11437F"/>
              </a:solidFill>
            </a:endParaRPr>
          </a:p>
        </p:txBody>
      </p:sp>
      <p:sp>
        <p:nvSpPr>
          <p:cNvPr id="14" name="object 2"/>
          <p:cNvSpPr/>
          <p:nvPr/>
        </p:nvSpPr>
        <p:spPr>
          <a:xfrm flipV="1">
            <a:off x="24501" y="577978"/>
            <a:ext cx="7004022" cy="498314"/>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21552" y="279801"/>
            <a:ext cx="543559" cy="547333"/>
          </a:xfrm>
          <a:prstGeom prst="rect">
            <a:avLst/>
          </a:prstGeom>
          <a:noFill/>
          <a:ln>
            <a:noFill/>
          </a:ln>
        </p:spPr>
      </p:pic>
      <p:sp>
        <p:nvSpPr>
          <p:cNvPr id="3" name="TextBox 2"/>
          <p:cNvSpPr txBox="1"/>
          <p:nvPr/>
        </p:nvSpPr>
        <p:spPr>
          <a:xfrm>
            <a:off x="765111" y="244215"/>
            <a:ext cx="2701315" cy="379409"/>
          </a:xfrm>
          <a:prstGeom prst="rect">
            <a:avLst/>
          </a:prstGeom>
          <a:noFill/>
        </p:spPr>
        <p:txBody>
          <a:bodyPr wrap="square" lIns="162379" tIns="81190" rIns="162379" bIns="81190" rtlCol="0">
            <a:spAutoFit/>
          </a:bodyPr>
          <a:lstStyle/>
          <a:p>
            <a:r>
              <a:rPr lang="ru-RU" sz="1400" dirty="0">
                <a:solidFill>
                  <a:schemeClr val="accent1">
                    <a:lumMod val="75000"/>
                  </a:schemeClr>
                </a:solidFill>
              </a:rPr>
              <a:t>УФК по г. Санкт-Петербургу</a:t>
            </a:r>
          </a:p>
        </p:txBody>
      </p:sp>
      <p:sp>
        <p:nvSpPr>
          <p:cNvPr id="4" name="Прямоугольник 3"/>
          <p:cNvSpPr/>
          <p:nvPr/>
        </p:nvSpPr>
        <p:spPr>
          <a:xfrm>
            <a:off x="4800600" y="34331"/>
            <a:ext cx="4267200" cy="1087295"/>
          </a:xfrm>
          <a:prstGeom prst="rect">
            <a:avLst/>
          </a:prstGeom>
        </p:spPr>
        <p:txBody>
          <a:bodyPr wrap="square" lIns="162379" tIns="81190" rIns="162379" bIns="81190">
            <a:spAutoFit/>
          </a:bodyPr>
          <a:lstStyle/>
          <a:p>
            <a:pPr algn="r"/>
            <a:r>
              <a:rPr lang="ru-RU" sz="2000" b="1" dirty="0">
                <a:solidFill>
                  <a:srgbClr val="11437F"/>
                </a:solidFill>
                <a:latin typeface="Times New Roman" panose="02020603050405020304" pitchFamily="18" charset="0"/>
                <a:cs typeface="Times New Roman" panose="02020603050405020304" pitchFamily="18" charset="0"/>
              </a:rPr>
              <a:t>Изменение </a:t>
            </a:r>
            <a:endParaRPr lang="ru-RU" sz="2000" b="1" dirty="0" smtClean="0">
              <a:solidFill>
                <a:srgbClr val="11437F"/>
              </a:solidFill>
              <a:latin typeface="Times New Roman" panose="02020603050405020304" pitchFamily="18" charset="0"/>
              <a:cs typeface="Times New Roman" panose="02020603050405020304" pitchFamily="18" charset="0"/>
            </a:endParaRPr>
          </a:p>
          <a:p>
            <a:pPr algn="r"/>
            <a:r>
              <a:rPr lang="ru-RU" sz="2000" b="1" dirty="0" smtClean="0">
                <a:solidFill>
                  <a:srgbClr val="11437F"/>
                </a:solidFill>
                <a:latin typeface="Times New Roman" panose="02020603050405020304" pitchFamily="18" charset="0"/>
                <a:cs typeface="Times New Roman" panose="02020603050405020304" pitchFamily="18" charset="0"/>
              </a:rPr>
              <a:t>нормативных правовых актов </a:t>
            </a:r>
          </a:p>
          <a:p>
            <a:pPr algn="r"/>
            <a:r>
              <a:rPr lang="ru-RU" sz="2000" b="1" dirty="0" smtClean="0">
                <a:solidFill>
                  <a:srgbClr val="11437F"/>
                </a:solidFill>
                <a:latin typeface="Times New Roman" panose="02020603050405020304" pitchFamily="18" charset="0"/>
                <a:cs typeface="Times New Roman" panose="02020603050405020304" pitchFamily="18" charset="0"/>
              </a:rPr>
              <a:t>с </a:t>
            </a:r>
            <a:r>
              <a:rPr lang="ru-RU" sz="2000" b="1" dirty="0">
                <a:solidFill>
                  <a:srgbClr val="11437F"/>
                </a:solidFill>
                <a:latin typeface="Times New Roman" panose="02020603050405020304" pitchFamily="18" charset="0"/>
                <a:cs typeface="Times New Roman" panose="02020603050405020304" pitchFamily="18" charset="0"/>
              </a:rPr>
              <a:t>01.01.2021 </a:t>
            </a:r>
            <a:endParaRPr lang="ru-RU" sz="2000" b="1" dirty="0">
              <a:latin typeface="Times New Roman" panose="02020603050405020304" pitchFamily="18" charset="0"/>
              <a:cs typeface="Times New Roman" panose="02020603050405020304" pitchFamily="18" charset="0"/>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2227044370"/>
              </p:ext>
            </p:extLst>
          </p:nvPr>
        </p:nvGraphicFramePr>
        <p:xfrm>
          <a:off x="12775" y="1219200"/>
          <a:ext cx="9089692" cy="4876801"/>
        </p:xfrm>
        <a:graphic>
          <a:graphicData uri="http://schemas.openxmlformats.org/drawingml/2006/table">
            <a:tbl>
              <a:tblPr firstRow="1" bandRow="1">
                <a:tableStyleId>{5C22544A-7EE6-4342-B048-85BDC9FD1C3A}</a:tableStyleId>
              </a:tblPr>
              <a:tblGrid>
                <a:gridCol w="4406825"/>
                <a:gridCol w="4682867"/>
              </a:tblGrid>
              <a:tr h="453478">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900" b="1" i="0" u="none" strike="noStrike" kern="0" cap="none" spc="0" normalizeH="0" baseline="0" noProof="0" dirty="0" smtClean="0">
                          <a:ln>
                            <a:noFill/>
                          </a:ln>
                          <a:solidFill>
                            <a:srgbClr val="1F497D"/>
                          </a:solidFill>
                          <a:effectLst/>
                          <a:uLnTx/>
                          <a:uFillTx/>
                          <a:latin typeface="Times New Roman" panose="02020603050405020304" pitchFamily="18" charset="0"/>
                          <a:ea typeface="+mn-ea"/>
                          <a:cs typeface="Times New Roman" panose="02020603050405020304" pitchFamily="18" charset="0"/>
                        </a:rPr>
                        <a:t>Настоящее время</a:t>
                      </a:r>
                    </a:p>
                  </a:txBody>
                  <a:tcPr marL="142731" marR="145015" marT="76086" marB="7608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900" dirty="0" smtClean="0">
                          <a:solidFill>
                            <a:schemeClr val="tx2"/>
                          </a:solidFill>
                          <a:latin typeface="Times New Roman" panose="02020603050405020304" pitchFamily="18" charset="0"/>
                          <a:cs typeface="Times New Roman" panose="02020603050405020304" pitchFamily="18" charset="0"/>
                        </a:rPr>
                        <a:t>Начиная с 1 января 2021 года</a:t>
                      </a:r>
                    </a:p>
                  </a:txBody>
                  <a:tcPr marL="142731" marR="145015" marT="76086" marB="7608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25440">
                <a:tc>
                  <a:txBody>
                    <a:bodyPr/>
                    <a:lstStyle/>
                    <a:p>
                      <a:pPr algn="just"/>
                      <a:r>
                        <a:rPr lang="ru-RU" sz="1400" b="1" dirty="0" smtClean="0">
                          <a:solidFill>
                            <a:srgbClr val="003B59"/>
                          </a:solidFill>
                          <a:latin typeface="Times New Roman" panose="02020603050405020304" pitchFamily="18" charset="0"/>
                          <a:ea typeface="+mn-ea"/>
                          <a:cs typeface="Times New Roman" panose="02020603050405020304" pitchFamily="18" charset="0"/>
                        </a:rPr>
                        <a:t>Приказ</a:t>
                      </a:r>
                      <a:r>
                        <a:rPr lang="ru-RU" sz="1400" dirty="0" smtClean="0">
                          <a:solidFill>
                            <a:schemeClr val="dk1"/>
                          </a:solidFill>
                          <a:latin typeface="Times New Roman" panose="02020603050405020304" pitchFamily="18" charset="0"/>
                          <a:ea typeface="+mn-ea"/>
                          <a:cs typeface="Times New Roman" panose="02020603050405020304" pitchFamily="18" charset="0"/>
                        </a:rPr>
                        <a:t> Министерства финансов Российской Федерации </a:t>
                      </a:r>
                      <a:r>
                        <a:rPr lang="ru-RU" sz="1400" b="1" dirty="0" smtClean="0">
                          <a:solidFill>
                            <a:srgbClr val="003B59"/>
                          </a:solidFill>
                          <a:latin typeface="Times New Roman" panose="02020603050405020304" pitchFamily="18" charset="0"/>
                          <a:ea typeface="+mn-ea"/>
                          <a:cs typeface="Times New Roman" panose="02020603050405020304" pitchFamily="18" charset="0"/>
                        </a:rPr>
                        <a:t>от</a:t>
                      </a:r>
                      <a:r>
                        <a:rPr lang="ru-RU" sz="1400" dirty="0" smtClean="0">
                          <a:solidFill>
                            <a:schemeClr val="dk1"/>
                          </a:solidFill>
                          <a:latin typeface="Times New Roman" panose="02020603050405020304" pitchFamily="18" charset="0"/>
                          <a:ea typeface="+mn-ea"/>
                          <a:cs typeface="Times New Roman" panose="02020603050405020304" pitchFamily="18" charset="0"/>
                        </a:rPr>
                        <a:t> </a:t>
                      </a:r>
                      <a:r>
                        <a:rPr lang="ru-RU" sz="1400" b="1" dirty="0" smtClean="0">
                          <a:solidFill>
                            <a:srgbClr val="003B59"/>
                          </a:solidFill>
                          <a:latin typeface="Times New Roman" panose="02020603050405020304" pitchFamily="18" charset="0"/>
                          <a:ea typeface="+mn-ea"/>
                          <a:cs typeface="Times New Roman" panose="02020603050405020304" pitchFamily="18" charset="0"/>
                        </a:rPr>
                        <a:t>18.12.2013 № 125н </a:t>
                      </a:r>
                      <a:r>
                        <a:rPr lang="ru-RU" sz="1400" dirty="0" smtClean="0">
                          <a:solidFill>
                            <a:schemeClr val="dk1"/>
                          </a:solidFill>
                          <a:latin typeface="Times New Roman" panose="02020603050405020304" pitchFamily="18" charset="0"/>
                          <a:ea typeface="+mn-ea"/>
                          <a:cs typeface="Times New Roman" panose="02020603050405020304" pitchFamily="18" charset="0"/>
                        </a:rPr>
                        <a:t>«Об утверждении Порядка учета Федеральным казначейством поступлений в бюджетную систему Российской Федерации и их распределения между бюджетами бюджетной системы Российской Федерации»</a:t>
                      </a:r>
                      <a:endParaRPr lang="ru-RU" sz="1400" b="0" dirty="0" smtClean="0">
                        <a:solidFill>
                          <a:schemeClr val="tx1"/>
                        </a:solidFill>
                        <a:latin typeface="Times New Roman" panose="02020603050405020304" pitchFamily="18" charset="0"/>
                        <a:cs typeface="Times New Roman" panose="02020603050405020304" pitchFamily="18" charset="0"/>
                      </a:endParaRPr>
                    </a:p>
                  </a:txBody>
                  <a:tcPr marL="145015" marR="145015" marT="96629" marB="96629">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ru-RU" sz="1400" b="1" dirty="0" smtClean="0">
                          <a:solidFill>
                            <a:srgbClr val="003B59"/>
                          </a:solidFill>
                          <a:latin typeface="Times New Roman" panose="02020603050405020304" pitchFamily="18" charset="0"/>
                          <a:ea typeface="+mn-ea"/>
                          <a:cs typeface="Times New Roman" panose="02020603050405020304" pitchFamily="18" charset="0"/>
                        </a:rPr>
                        <a:t>Приказ</a:t>
                      </a:r>
                      <a:r>
                        <a:rPr lang="ru-RU" sz="1400" dirty="0" smtClean="0">
                          <a:solidFill>
                            <a:schemeClr val="dk1"/>
                          </a:solidFill>
                          <a:latin typeface="Times New Roman" panose="02020603050405020304" pitchFamily="18" charset="0"/>
                          <a:ea typeface="+mn-ea"/>
                          <a:cs typeface="Times New Roman" panose="02020603050405020304" pitchFamily="18" charset="0"/>
                        </a:rPr>
                        <a:t> Министерства финансов Российской Федерации </a:t>
                      </a:r>
                      <a:r>
                        <a:rPr lang="ru-RU" sz="1400" b="1" dirty="0" smtClean="0">
                          <a:solidFill>
                            <a:srgbClr val="003B59"/>
                          </a:solidFill>
                          <a:latin typeface="Times New Roman" panose="02020603050405020304" pitchFamily="18" charset="0"/>
                          <a:ea typeface="+mn-ea"/>
                          <a:cs typeface="Times New Roman" panose="02020603050405020304" pitchFamily="18" charset="0"/>
                        </a:rPr>
                        <a:t>от</a:t>
                      </a:r>
                      <a:r>
                        <a:rPr lang="ru-RU" sz="1400" dirty="0" smtClean="0">
                          <a:solidFill>
                            <a:schemeClr val="dk1"/>
                          </a:solidFill>
                          <a:latin typeface="Times New Roman" panose="02020603050405020304" pitchFamily="18" charset="0"/>
                          <a:ea typeface="+mn-ea"/>
                          <a:cs typeface="Times New Roman" panose="02020603050405020304" pitchFamily="18" charset="0"/>
                        </a:rPr>
                        <a:t> </a:t>
                      </a:r>
                      <a:r>
                        <a:rPr lang="ru-RU" sz="1400" b="1" dirty="0" smtClean="0">
                          <a:solidFill>
                            <a:srgbClr val="003B59"/>
                          </a:solidFill>
                          <a:latin typeface="Times New Roman" panose="02020603050405020304" pitchFamily="18" charset="0"/>
                          <a:ea typeface="+mn-ea"/>
                          <a:cs typeface="Times New Roman" panose="02020603050405020304" pitchFamily="18" charset="0"/>
                        </a:rPr>
                        <a:t>13.04.2020 № 66н  </a:t>
                      </a:r>
                      <a:r>
                        <a:rPr lang="ru-RU" sz="1400" dirty="0" smtClean="0">
                          <a:solidFill>
                            <a:schemeClr val="dk1"/>
                          </a:solidFill>
                          <a:latin typeface="Times New Roman" panose="02020603050405020304" pitchFamily="18" charset="0"/>
                          <a:ea typeface="+mn-ea"/>
                          <a:cs typeface="Times New Roman" panose="02020603050405020304" pitchFamily="18" charset="0"/>
                        </a:rPr>
                        <a:t>«Об утверждении Порядка учета Федеральным казначейством поступлений в бюджетную систему Российской Федерации и их распределения между бюджетами бюджетной системы Российской Федерации»</a:t>
                      </a:r>
                      <a:endParaRPr lang="ru-RU" sz="1400" b="1" dirty="0" smtClean="0">
                        <a:solidFill>
                          <a:schemeClr val="accent1">
                            <a:lumMod val="50000"/>
                          </a:schemeClr>
                        </a:solidFill>
                        <a:latin typeface="Times New Roman" panose="02020603050405020304" pitchFamily="18" charset="0"/>
                        <a:cs typeface="Times New Roman" panose="02020603050405020304" pitchFamily="18" charset="0"/>
                      </a:endParaRPr>
                    </a:p>
                  </a:txBody>
                  <a:tcPr marL="145015" marR="145015" marT="96629" marB="96629">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949218">
                <a:tc>
                  <a:txBody>
                    <a:bodyPr/>
                    <a:lstStyle/>
                    <a:p>
                      <a:r>
                        <a:rPr lang="ru-RU" sz="1400" b="1" dirty="0" smtClean="0">
                          <a:solidFill>
                            <a:srgbClr val="003B59"/>
                          </a:solidFill>
                          <a:latin typeface="Times New Roman" panose="02020603050405020304" pitchFamily="18" charset="0"/>
                          <a:cs typeface="Times New Roman" panose="02020603050405020304" pitchFamily="18" charset="0"/>
                        </a:rPr>
                        <a:t>Приказ</a:t>
                      </a:r>
                      <a:r>
                        <a:rPr lang="ru-RU" sz="1400" b="0" baseline="0" dirty="0" smtClean="0">
                          <a:solidFill>
                            <a:schemeClr val="tx1"/>
                          </a:solidFill>
                          <a:latin typeface="Times New Roman" panose="02020603050405020304" pitchFamily="18" charset="0"/>
                          <a:cs typeface="Times New Roman" panose="02020603050405020304" pitchFamily="18" charset="0"/>
                        </a:rPr>
                        <a:t> Министерства финансов Российской Федерации  </a:t>
                      </a:r>
                      <a:r>
                        <a:rPr lang="ru-RU" sz="1400" b="1" baseline="0" dirty="0" smtClean="0">
                          <a:solidFill>
                            <a:srgbClr val="003B59"/>
                          </a:solidFill>
                          <a:latin typeface="Times New Roman" panose="02020603050405020304" pitchFamily="18" charset="0"/>
                          <a:cs typeface="Times New Roman" panose="02020603050405020304" pitchFamily="18" charset="0"/>
                        </a:rPr>
                        <a:t>от  12.11.2013 № 107н </a:t>
                      </a:r>
                      <a:r>
                        <a:rPr lang="ru-RU" sz="1400" b="0" baseline="0" dirty="0" smtClean="0">
                          <a:solidFill>
                            <a:schemeClr val="tx1"/>
                          </a:solidFill>
                          <a:latin typeface="Times New Roman" panose="02020603050405020304" pitchFamily="18" charset="0"/>
                          <a:cs typeface="Times New Roman" panose="02020603050405020304" pitchFamily="18" charset="0"/>
                        </a:rPr>
                        <a:t>«Об утверждении  П</a:t>
                      </a:r>
                      <a:r>
                        <a:rPr lang="ru-RU" sz="1400" b="0" dirty="0" smtClean="0">
                          <a:solidFill>
                            <a:schemeClr val="dk1"/>
                          </a:solidFill>
                          <a:latin typeface="Times New Roman" panose="02020603050405020304" pitchFamily="18" charset="0"/>
                          <a:ea typeface="+mn-ea"/>
                          <a:cs typeface="Times New Roman" panose="02020603050405020304" pitchFamily="18" charset="0"/>
                        </a:rPr>
                        <a:t>равил указания информации в реквизитах распоряжений о переводе денежных средств в уплату платежей в бюджетную систему Российской Федерации»</a:t>
                      </a:r>
                      <a:r>
                        <a:rPr lang="ru-RU" sz="1400" b="0" baseline="0" dirty="0" smtClean="0">
                          <a:solidFill>
                            <a:schemeClr val="tx1"/>
                          </a:solidFill>
                          <a:latin typeface="Times New Roman" panose="02020603050405020304" pitchFamily="18" charset="0"/>
                          <a:cs typeface="Times New Roman" panose="02020603050405020304" pitchFamily="18" charset="0"/>
                        </a:rPr>
                        <a:t> </a:t>
                      </a:r>
                      <a:endParaRPr lang="ru-RU" sz="1400" b="0" dirty="0" smtClean="0">
                        <a:solidFill>
                          <a:schemeClr val="tx1"/>
                        </a:solidFill>
                        <a:latin typeface="Times New Roman" panose="02020603050405020304" pitchFamily="18" charset="0"/>
                        <a:cs typeface="Times New Roman" panose="02020603050405020304" pitchFamily="18" charset="0"/>
                      </a:endParaRPr>
                    </a:p>
                  </a:txBody>
                  <a:tcPr marL="145015" marR="145015" marT="96629" marB="96629">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400" b="1" dirty="0" smtClean="0">
                          <a:solidFill>
                            <a:srgbClr val="003B59"/>
                          </a:solidFill>
                          <a:latin typeface="Times New Roman" panose="02020603050405020304" pitchFamily="18" charset="0"/>
                          <a:cs typeface="Times New Roman" panose="02020603050405020304" pitchFamily="18" charset="0"/>
                        </a:rPr>
                        <a:t>Проект приказа</a:t>
                      </a:r>
                      <a:r>
                        <a:rPr lang="ru-RU" sz="1400" b="0" dirty="0" smtClean="0">
                          <a:solidFill>
                            <a:schemeClr val="tx1"/>
                          </a:solidFill>
                          <a:latin typeface="Times New Roman" panose="02020603050405020304" pitchFamily="18" charset="0"/>
                          <a:cs typeface="Times New Roman" panose="02020603050405020304" pitchFamily="18" charset="0"/>
                        </a:rPr>
                        <a:t> Министерства финансов Российской Федерации «</a:t>
                      </a:r>
                      <a:r>
                        <a:rPr lang="ru-RU" sz="1400" b="0" dirty="0" smtClean="0">
                          <a:solidFill>
                            <a:schemeClr val="dk1"/>
                          </a:solidFill>
                          <a:latin typeface="Times New Roman" panose="02020603050405020304" pitchFamily="18" charset="0"/>
                          <a:ea typeface="+mn-ea"/>
                          <a:cs typeface="Times New Roman" panose="02020603050405020304" pitchFamily="18" charset="0"/>
                        </a:rPr>
                        <a:t>О внесении изменений в приказ Министерства финансов Российской Федерации от 12 ноября 2013 г. № 107н «Об утверждении Правил указания информации в реквизитах распоряжений о переводе денежных средств в уплату платежей в бюджетную систему Российской Федерации» </a:t>
                      </a:r>
                    </a:p>
                    <a:p>
                      <a:pPr marL="0" marR="0" indent="0" algn="just" defTabSz="914400" eaLnBrk="1" fontAlgn="auto" latinLnBrk="0" hangingPunct="1">
                        <a:lnSpc>
                          <a:spcPct val="100000"/>
                        </a:lnSpc>
                        <a:spcBef>
                          <a:spcPts val="0"/>
                        </a:spcBef>
                        <a:spcAft>
                          <a:spcPts val="0"/>
                        </a:spcAft>
                        <a:buClrTx/>
                        <a:buSzTx/>
                        <a:buFontTx/>
                        <a:buNone/>
                        <a:tabLst/>
                        <a:defRPr/>
                      </a:pPr>
                      <a:r>
                        <a:rPr lang="ru-RU" sz="1400" b="1" dirty="0" smtClean="0">
                          <a:solidFill>
                            <a:srgbClr val="003B59"/>
                          </a:solidFill>
                          <a:latin typeface="Times New Roman" panose="02020603050405020304" pitchFamily="18" charset="0"/>
                          <a:ea typeface="+mn-ea"/>
                          <a:cs typeface="Times New Roman" panose="02020603050405020304" pitchFamily="18" charset="0"/>
                        </a:rPr>
                        <a:t>(находится на согласовании)</a:t>
                      </a:r>
                    </a:p>
                  </a:txBody>
                  <a:tcPr marL="145015" marR="145015" marT="96629" marB="96629">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948665">
                <a:tc>
                  <a:txBody>
                    <a:bodyPr/>
                    <a:lstStyle/>
                    <a:p>
                      <a:endParaRPr lang="ru-RU" sz="1900" b="0" dirty="0" smtClean="0">
                        <a:solidFill>
                          <a:schemeClr val="tx1"/>
                        </a:solidFill>
                        <a:latin typeface="Times New Roman" panose="02020603050405020304" pitchFamily="18" charset="0"/>
                        <a:cs typeface="Times New Roman" panose="02020603050405020304" pitchFamily="18" charset="0"/>
                      </a:endParaRPr>
                    </a:p>
                  </a:txBody>
                  <a:tcPr marL="145015" marR="145015" marT="96629" marB="96629">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600" b="1" dirty="0" smtClean="0">
                          <a:solidFill>
                            <a:srgbClr val="003B59"/>
                          </a:solidFill>
                          <a:latin typeface="Times New Roman" panose="02020603050405020304" pitchFamily="18" charset="0"/>
                          <a:ea typeface="+mn-ea"/>
                          <a:cs typeface="Times New Roman" panose="02020603050405020304" pitchFamily="18" charset="0"/>
                        </a:rPr>
                        <a:t>Приказ Федерального казначейства от 14.05.2020 № 21н «О</a:t>
                      </a:r>
                      <a:r>
                        <a:rPr lang="ru-RU" sz="1600" b="1" baseline="0" dirty="0" smtClean="0">
                          <a:solidFill>
                            <a:srgbClr val="003B59"/>
                          </a:solidFill>
                          <a:latin typeface="Times New Roman" panose="02020603050405020304" pitchFamily="18" charset="0"/>
                          <a:ea typeface="+mn-ea"/>
                          <a:cs typeface="Times New Roman" panose="02020603050405020304" pitchFamily="18" charset="0"/>
                        </a:rPr>
                        <a:t> Порядке казначейского обслуживания»</a:t>
                      </a:r>
                      <a:endParaRPr lang="ru-RU" sz="1600" b="1" dirty="0" smtClean="0">
                        <a:solidFill>
                          <a:srgbClr val="003B59"/>
                        </a:solidFill>
                        <a:latin typeface="Times New Roman" panose="02020603050405020304" pitchFamily="18" charset="0"/>
                        <a:ea typeface="+mn-ea"/>
                        <a:cs typeface="Times New Roman" panose="02020603050405020304" pitchFamily="18" charset="0"/>
                      </a:endParaRPr>
                    </a:p>
                  </a:txBody>
                  <a:tcPr marL="145015" marR="145015" marT="96629" marB="96629">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Номер слайда 5"/>
          <p:cNvSpPr>
            <a:spLocks noGrp="1"/>
          </p:cNvSpPr>
          <p:nvPr>
            <p:ph type="sldNum" sz="quarter" idx="7"/>
          </p:nvPr>
        </p:nvSpPr>
        <p:spPr>
          <a:xfrm>
            <a:off x="6819328" y="6467709"/>
            <a:ext cx="2103120" cy="246221"/>
          </a:xfrm>
        </p:spPr>
        <p:txBody>
          <a:bodyPr/>
          <a:lstStyle/>
          <a:p>
            <a:fld id="{B6F15528-21DE-4FAA-801E-634DDDAF4B2B}" type="slidenum">
              <a:rPr lang="ru-RU" sz="1600"/>
              <a:pPr/>
              <a:t>3</a:t>
            </a:fld>
            <a:endParaRPr lang="ru-RU" sz="1600" dirty="0"/>
          </a:p>
        </p:txBody>
      </p:sp>
    </p:spTree>
    <p:extLst>
      <p:ext uri="{BB962C8B-B14F-4D97-AF65-F5344CB8AC3E}">
        <p14:creationId xmlns:p14="http://schemas.microsoft.com/office/powerpoint/2010/main" val="23145961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75"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1" y="6402658"/>
            <a:ext cx="3638149" cy="379409"/>
          </a:xfrm>
          <a:prstGeom prst="rect">
            <a:avLst/>
          </a:prstGeom>
          <a:noFill/>
        </p:spPr>
        <p:txBody>
          <a:bodyPr wrap="square" lIns="162379" tIns="81190" rIns="162379" bIns="81190"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5" name="TextBox 14"/>
          <p:cNvSpPr txBox="1"/>
          <p:nvPr/>
        </p:nvSpPr>
        <p:spPr>
          <a:xfrm>
            <a:off x="100705" y="4968151"/>
            <a:ext cx="5217823" cy="348632"/>
          </a:xfrm>
          <a:prstGeom prst="rect">
            <a:avLst/>
          </a:prstGeom>
          <a:noFill/>
        </p:spPr>
        <p:txBody>
          <a:bodyPr wrap="square" lIns="162379" tIns="81190" rIns="162379" bIns="81190" rtlCol="0">
            <a:spAutoFit/>
          </a:bodyPr>
          <a:lstStyle/>
          <a:p>
            <a:endParaRPr lang="ru-RU" sz="1200" dirty="0">
              <a:solidFill>
                <a:srgbClr val="11437F"/>
              </a:solidFill>
            </a:endParaRPr>
          </a:p>
        </p:txBody>
      </p:sp>
      <p:sp>
        <p:nvSpPr>
          <p:cNvPr id="14" name="object 2"/>
          <p:cNvSpPr/>
          <p:nvPr/>
        </p:nvSpPr>
        <p:spPr>
          <a:xfrm flipV="1">
            <a:off x="1" y="530119"/>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21552" y="91555"/>
            <a:ext cx="543559" cy="760662"/>
          </a:xfrm>
          <a:prstGeom prst="rect">
            <a:avLst/>
          </a:prstGeom>
          <a:noFill/>
          <a:ln>
            <a:noFill/>
          </a:ln>
        </p:spPr>
      </p:pic>
      <p:sp>
        <p:nvSpPr>
          <p:cNvPr id="3" name="TextBox 2"/>
          <p:cNvSpPr txBox="1"/>
          <p:nvPr/>
        </p:nvSpPr>
        <p:spPr>
          <a:xfrm>
            <a:off x="654057" y="244215"/>
            <a:ext cx="2812369" cy="379409"/>
          </a:xfrm>
          <a:prstGeom prst="rect">
            <a:avLst/>
          </a:prstGeom>
          <a:noFill/>
        </p:spPr>
        <p:txBody>
          <a:bodyPr wrap="square" lIns="162379" tIns="81190" rIns="162379" bIns="81190" rtlCol="0">
            <a:spAutoFit/>
          </a:bodyPr>
          <a:lstStyle/>
          <a:p>
            <a:r>
              <a:rPr lang="ru-RU" sz="1400" dirty="0">
                <a:solidFill>
                  <a:schemeClr val="accent1">
                    <a:lumMod val="75000"/>
                  </a:schemeClr>
                </a:solidFill>
              </a:rPr>
              <a:t>УФК по г. Санкт-Петербургу</a:t>
            </a:r>
          </a:p>
        </p:txBody>
      </p:sp>
      <p:sp>
        <p:nvSpPr>
          <p:cNvPr id="4" name="Прямоугольник 3"/>
          <p:cNvSpPr/>
          <p:nvPr/>
        </p:nvSpPr>
        <p:spPr>
          <a:xfrm>
            <a:off x="4934538" y="34329"/>
            <a:ext cx="3987910" cy="717964"/>
          </a:xfrm>
          <a:prstGeom prst="rect">
            <a:avLst/>
          </a:prstGeom>
        </p:spPr>
        <p:txBody>
          <a:bodyPr wrap="square" lIns="162379" tIns="81190" rIns="162379" bIns="81190">
            <a:spAutoFit/>
          </a:bodyPr>
          <a:lstStyle/>
          <a:p>
            <a:pPr algn="ctr"/>
            <a:r>
              <a:rPr lang="ru-RU" sz="1800" b="1" dirty="0">
                <a:solidFill>
                  <a:srgbClr val="11437F"/>
                </a:solidFill>
                <a:latin typeface="Times New Roman" panose="02020603050405020304" pitchFamily="18" charset="0"/>
                <a:cs typeface="Times New Roman" panose="02020603050405020304" pitchFamily="18" charset="0"/>
              </a:rPr>
              <a:t>Перечень документов используемых в Порядке № 66н</a:t>
            </a:r>
            <a:endParaRPr lang="ru-RU" sz="1800" b="1" dirty="0">
              <a:latin typeface="Times New Roman" panose="02020603050405020304" pitchFamily="18" charset="0"/>
              <a:cs typeface="Times New Roman" panose="02020603050405020304" pitchFamily="18" charset="0"/>
            </a:endParaRPr>
          </a:p>
        </p:txBody>
      </p:sp>
      <p:sp>
        <p:nvSpPr>
          <p:cNvPr id="6" name="Номер слайда 5"/>
          <p:cNvSpPr>
            <a:spLocks noGrp="1"/>
          </p:cNvSpPr>
          <p:nvPr>
            <p:ph type="sldNum" sz="quarter" idx="7"/>
          </p:nvPr>
        </p:nvSpPr>
        <p:spPr>
          <a:xfrm>
            <a:off x="6819328" y="6467709"/>
            <a:ext cx="2103120" cy="246221"/>
          </a:xfrm>
        </p:spPr>
        <p:txBody>
          <a:bodyPr/>
          <a:lstStyle/>
          <a:p>
            <a:fld id="{B6F15528-21DE-4FAA-801E-634DDDAF4B2B}" type="slidenum">
              <a:rPr lang="ru-RU" sz="1600"/>
              <a:pPr/>
              <a:t>4</a:t>
            </a:fld>
            <a:endParaRPr lang="ru-RU" sz="1600" dirty="0"/>
          </a:p>
        </p:txBody>
      </p:sp>
      <p:graphicFrame>
        <p:nvGraphicFramePr>
          <p:cNvPr id="12" name="Таблица 11"/>
          <p:cNvGraphicFramePr>
            <a:graphicFrameLocks noGrp="1"/>
          </p:cNvGraphicFramePr>
          <p:nvPr>
            <p:extLst>
              <p:ext uri="{D42A27DB-BD31-4B8C-83A1-F6EECF244321}">
                <p14:modId xmlns:p14="http://schemas.microsoft.com/office/powerpoint/2010/main" val="1843750410"/>
              </p:ext>
            </p:extLst>
          </p:nvPr>
        </p:nvGraphicFramePr>
        <p:xfrm>
          <a:off x="163329" y="852217"/>
          <a:ext cx="8821743" cy="5487329"/>
        </p:xfrm>
        <a:graphic>
          <a:graphicData uri="http://schemas.openxmlformats.org/drawingml/2006/table">
            <a:tbl>
              <a:tblPr firstRow="1" bandRow="1">
                <a:tableStyleId>{5C22544A-7EE6-4342-B048-85BDC9FD1C3A}</a:tableStyleId>
              </a:tblPr>
              <a:tblGrid>
                <a:gridCol w="3867068"/>
                <a:gridCol w="4954675"/>
              </a:tblGrid>
              <a:tr h="447097">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900" b="1" i="0" u="none" strike="noStrike" kern="0" cap="none" spc="0" normalizeH="0" baseline="0" noProof="0" dirty="0" smtClean="0">
                          <a:ln>
                            <a:noFill/>
                          </a:ln>
                          <a:solidFill>
                            <a:srgbClr val="1F497D"/>
                          </a:solidFill>
                          <a:effectLst/>
                          <a:uLnTx/>
                          <a:uFillTx/>
                          <a:latin typeface="Times New Roman" panose="02020603050405020304" pitchFamily="18" charset="0"/>
                          <a:ea typeface="+mn-ea"/>
                          <a:cs typeface="Times New Roman" panose="02020603050405020304" pitchFamily="18" charset="0"/>
                        </a:rPr>
                        <a:t>Настоящее время</a:t>
                      </a:r>
                    </a:p>
                  </a:txBody>
                  <a:tcPr marL="142731" marR="145015" marT="76086" marB="7608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900" dirty="0" smtClean="0">
                          <a:solidFill>
                            <a:schemeClr val="tx2"/>
                          </a:solidFill>
                          <a:latin typeface="Times New Roman" panose="02020603050405020304" pitchFamily="18" charset="0"/>
                          <a:cs typeface="Times New Roman" panose="02020603050405020304" pitchFamily="18" charset="0"/>
                        </a:rPr>
                        <a:t>Начиная с 1 января 2021 года</a:t>
                      </a:r>
                    </a:p>
                  </a:txBody>
                  <a:tcPr marL="142731" marR="145015" marT="76086" marB="7608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62734">
                <a:tc>
                  <a:txBody>
                    <a:bodyPr/>
                    <a:lstStyle/>
                    <a:p>
                      <a:pPr algn="just"/>
                      <a:r>
                        <a:rPr lang="ru-RU" sz="1400" b="0" dirty="0" smtClean="0">
                          <a:solidFill>
                            <a:schemeClr val="tx1"/>
                          </a:solidFill>
                          <a:latin typeface="Times New Roman" panose="02020603050405020304" pitchFamily="18" charset="0"/>
                          <a:cs typeface="Times New Roman" panose="02020603050405020304" pitchFamily="18" charset="0"/>
                        </a:rPr>
                        <a:t>расчетные документы, прилагаемые к выписке по счету органа Федерального казначейства, расчетные документы по поступлениям, зачисленным на единые счета бюджетов, минуя счет органа Федерального казначейства</a:t>
                      </a:r>
                      <a:r>
                        <a:rPr lang="ru-RU" sz="1400" b="0" baseline="0" dirty="0" smtClean="0">
                          <a:solidFill>
                            <a:schemeClr val="tx1"/>
                          </a:solidFill>
                          <a:latin typeface="Times New Roman" panose="02020603050405020304" pitchFamily="18" charset="0"/>
                          <a:cs typeface="Times New Roman" panose="02020603050405020304" pitchFamily="18" charset="0"/>
                        </a:rPr>
                        <a:t> или </a:t>
                      </a:r>
                      <a:r>
                        <a:rPr lang="ru-RU" sz="1400" b="0" dirty="0" smtClean="0">
                          <a:solidFill>
                            <a:schemeClr val="tx1"/>
                          </a:solidFill>
                          <a:latin typeface="Times New Roman" panose="02020603050405020304" pitchFamily="18" charset="0"/>
                          <a:cs typeface="Times New Roman" panose="02020603050405020304" pitchFamily="18" charset="0"/>
                        </a:rPr>
                        <a:t>ошибочно зачисленным поступлениям на счет другого органа Федерального казначейства</a:t>
                      </a:r>
                    </a:p>
                  </a:txBody>
                  <a:tcPr marL="145015" marR="145015" marT="96629" marB="96629">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ru-RU" sz="1400" b="0" dirty="0" smtClean="0">
                          <a:solidFill>
                            <a:schemeClr val="tx1"/>
                          </a:solidFill>
                          <a:latin typeface="Times New Roman" panose="02020603050405020304" pitchFamily="18" charset="0"/>
                          <a:cs typeface="Times New Roman" panose="02020603050405020304" pitchFamily="18" charset="0"/>
                        </a:rPr>
                        <a:t>распоряжения по поступлениям, зачисленным на счет органа Федерального казначейства, распоряжения по списаниям денежных средств со счета органа Федерального казначейства, выписки по счету органа Федерального казначейства, распоряжения по поступлениям, зачисленным на единые счета бюджетов, минуя счет органа Федерального казначейства</a:t>
                      </a:r>
                    </a:p>
                    <a:p>
                      <a:pPr algn="just"/>
                      <a:endParaRPr lang="ru-RU" sz="1400" b="1" dirty="0" smtClean="0">
                        <a:solidFill>
                          <a:schemeClr val="accent1">
                            <a:lumMod val="50000"/>
                          </a:schemeClr>
                        </a:solidFill>
                        <a:latin typeface="Times New Roman" panose="02020603050405020304" pitchFamily="18" charset="0"/>
                        <a:cs typeface="Times New Roman" panose="02020603050405020304" pitchFamily="18" charset="0"/>
                      </a:endParaRPr>
                    </a:p>
                  </a:txBody>
                  <a:tcPr marL="145015" marR="145015" marT="96629" marB="96629">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16934">
                <a:tc>
                  <a:txBody>
                    <a:bodyPr/>
                    <a:lstStyle/>
                    <a:p>
                      <a:pPr algn="just"/>
                      <a:r>
                        <a:rPr lang="ru-RU" sz="1400" b="0" dirty="0" smtClean="0">
                          <a:solidFill>
                            <a:schemeClr val="tx1"/>
                          </a:solidFill>
                          <a:latin typeface="Times New Roman" panose="02020603050405020304" pitchFamily="18" charset="0"/>
                          <a:cs typeface="Times New Roman" panose="02020603050405020304" pitchFamily="18" charset="0"/>
                        </a:rPr>
                        <a:t>Заявки на возврат (код формы по КФД 0531803)</a:t>
                      </a:r>
                    </a:p>
                  </a:txBody>
                  <a:tcPr marL="145015" marR="145015" marT="96629" marB="96629">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just"/>
                      <a:r>
                        <a:rPr lang="ru-RU" sz="1400" b="0" dirty="0" smtClean="0">
                          <a:solidFill>
                            <a:schemeClr val="tx1"/>
                          </a:solidFill>
                          <a:latin typeface="Times New Roman" panose="02020603050405020304" pitchFamily="18" charset="0"/>
                          <a:cs typeface="Times New Roman" panose="02020603050405020304" pitchFamily="18" charset="0"/>
                        </a:rPr>
                        <a:t>Заявки на возврат (код формы по КФД 0531803), Распоряжения о совершении казначейских платежей (возврат)</a:t>
                      </a:r>
                    </a:p>
                  </a:txBody>
                  <a:tcPr marL="145015" marR="145015" marT="96629" marB="96629">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16934">
                <a:tc>
                  <a:txBody>
                    <a:bodyPr/>
                    <a:lstStyle/>
                    <a:p>
                      <a:pPr algn="just"/>
                      <a:r>
                        <a:rPr lang="ru-RU" sz="1400" b="0" dirty="0" smtClean="0">
                          <a:solidFill>
                            <a:schemeClr val="tx1"/>
                          </a:solidFill>
                          <a:latin typeface="Times New Roman" panose="02020603050405020304" pitchFamily="18" charset="0"/>
                          <a:cs typeface="Times New Roman" panose="02020603050405020304" pitchFamily="18" charset="0"/>
                        </a:rPr>
                        <a:t>Уведомления об</a:t>
                      </a:r>
                      <a:r>
                        <a:rPr lang="ru-RU" sz="1400" b="0" baseline="0" dirty="0" smtClean="0">
                          <a:solidFill>
                            <a:schemeClr val="tx1"/>
                          </a:solidFill>
                          <a:latin typeface="Times New Roman" panose="02020603050405020304" pitchFamily="18" charset="0"/>
                          <a:cs typeface="Times New Roman" panose="02020603050405020304" pitchFamily="18" charset="0"/>
                        </a:rPr>
                        <a:t> уточнении вида и принадлежности платежа (код формы по КФД 0531809)</a:t>
                      </a:r>
                      <a:endParaRPr lang="ru-RU" sz="1400" b="0" dirty="0">
                        <a:solidFill>
                          <a:schemeClr val="tx1"/>
                        </a:solidFill>
                        <a:latin typeface="Times New Roman" panose="02020603050405020304" pitchFamily="18" charset="0"/>
                        <a:cs typeface="Times New Roman" panose="02020603050405020304" pitchFamily="18" charset="0"/>
                      </a:endParaRPr>
                    </a:p>
                  </a:txBody>
                  <a:tcPr marL="145015" marR="145015" marT="96629" marB="96629">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just"/>
                      <a:r>
                        <a:rPr lang="ru-RU" sz="1400" b="0" dirty="0" smtClean="0">
                          <a:solidFill>
                            <a:schemeClr val="tx1"/>
                          </a:solidFill>
                          <a:latin typeface="Times New Roman" panose="02020603050405020304" pitchFamily="18" charset="0"/>
                          <a:cs typeface="Times New Roman" panose="02020603050405020304" pitchFamily="18" charset="0"/>
                        </a:rPr>
                        <a:t>Уведомления об уточнении вида и принадлежности платежа (код формы по КФД 0531809), Распоряжения о совершении казначейских платежей (уточнение)</a:t>
                      </a:r>
                    </a:p>
                  </a:txBody>
                  <a:tcPr marL="145015" marR="145015" marT="96629" marB="96629">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452484">
                <a:tc>
                  <a:txBody>
                    <a:bodyPr/>
                    <a:lstStyle/>
                    <a:p>
                      <a:pPr algn="just"/>
                      <a:r>
                        <a:rPr lang="ru-RU" sz="1400" b="0" dirty="0" smtClean="0">
                          <a:solidFill>
                            <a:schemeClr val="tx1"/>
                          </a:solidFill>
                          <a:latin typeface="Times New Roman" panose="02020603050405020304" pitchFamily="18" charset="0"/>
                          <a:cs typeface="Times New Roman" panose="02020603050405020304" pitchFamily="18" charset="0"/>
                        </a:rPr>
                        <a:t>Уведомления об уточнении вида и принадлежности платежа, решениях о зачете излишне уплаченных (взысканных) сумм налогов и сборов, пеней, штрафов, а также подлежащих возмещению сумм налогов и сборов</a:t>
                      </a:r>
                      <a:r>
                        <a:rPr lang="ru-RU" sz="1400" b="0" baseline="0" dirty="0" smtClean="0">
                          <a:solidFill>
                            <a:schemeClr val="tx1"/>
                          </a:solidFill>
                          <a:latin typeface="Times New Roman" panose="02020603050405020304" pitchFamily="18" charset="0"/>
                          <a:cs typeface="Times New Roman" panose="02020603050405020304" pitchFamily="18" charset="0"/>
                        </a:rPr>
                        <a:t> (Уведомление налогового органа)</a:t>
                      </a:r>
                      <a:endParaRPr lang="ru-RU" sz="1400" b="0" dirty="0">
                        <a:solidFill>
                          <a:schemeClr val="tx1"/>
                        </a:solidFill>
                        <a:latin typeface="Times New Roman" panose="02020603050405020304" pitchFamily="18" charset="0"/>
                        <a:cs typeface="Times New Roman" panose="02020603050405020304" pitchFamily="18" charset="0"/>
                      </a:endParaRPr>
                    </a:p>
                  </a:txBody>
                  <a:tcPr marL="145015" marR="145015" marT="96629" marB="96629">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just"/>
                      <a:r>
                        <a:rPr lang="ru-RU" sz="1400" b="0" dirty="0" smtClean="0">
                          <a:solidFill>
                            <a:schemeClr val="tx1"/>
                          </a:solidFill>
                          <a:latin typeface="Times New Roman" panose="02020603050405020304" pitchFamily="18" charset="0"/>
                          <a:cs typeface="Times New Roman" panose="02020603050405020304" pitchFamily="18" charset="0"/>
                        </a:rPr>
                        <a:t>Уведомления об уточнении вида и принадлежности платежа, решений о зачете излишне уплаченных (взысканных) сумм налогов и сборов, страховых взносов, пеней, штрафов, а также подлежащих возмещению сумм налогов и сборов (Уведомление налогового органа)</a:t>
                      </a:r>
                    </a:p>
                  </a:txBody>
                  <a:tcPr marL="145015" marR="145015" marT="96629" marB="96629">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131339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90"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4" y="6402665"/>
            <a:ext cx="3638149" cy="383501"/>
          </a:xfrm>
          <a:prstGeom prst="rect">
            <a:avLst/>
          </a:prstGeom>
          <a:noFill/>
        </p:spPr>
        <p:txBody>
          <a:bodyPr wrap="square" lIns="166428" tIns="83216" rIns="166428" bIns="83216"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4" name="object 2"/>
          <p:cNvSpPr/>
          <p:nvPr/>
        </p:nvSpPr>
        <p:spPr>
          <a:xfrm flipV="1">
            <a:off x="41651" y="297092"/>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72912" y="80739"/>
            <a:ext cx="543559" cy="576728"/>
          </a:xfrm>
          <a:prstGeom prst="rect">
            <a:avLst/>
          </a:prstGeom>
          <a:noFill/>
          <a:ln>
            <a:noFill/>
          </a:ln>
        </p:spPr>
      </p:pic>
      <p:sp>
        <p:nvSpPr>
          <p:cNvPr id="3" name="TextBox 2"/>
          <p:cNvSpPr txBox="1"/>
          <p:nvPr/>
        </p:nvSpPr>
        <p:spPr>
          <a:xfrm>
            <a:off x="645363" y="77610"/>
            <a:ext cx="2812369" cy="383501"/>
          </a:xfrm>
          <a:prstGeom prst="rect">
            <a:avLst/>
          </a:prstGeom>
          <a:noFill/>
        </p:spPr>
        <p:txBody>
          <a:bodyPr wrap="square" lIns="166428" tIns="83216" rIns="166428" bIns="83216" rtlCol="0">
            <a:spAutoFit/>
          </a:bodyPr>
          <a:lstStyle/>
          <a:p>
            <a:pPr algn="ctr"/>
            <a:r>
              <a:rPr lang="ru-RU" sz="1400" b="1" dirty="0">
                <a:solidFill>
                  <a:schemeClr val="accent1">
                    <a:lumMod val="75000"/>
                  </a:schemeClr>
                </a:solidFill>
                <a:latin typeface="Times New Roman" panose="02020603050405020304" pitchFamily="18" charset="0"/>
                <a:cs typeface="Times New Roman" panose="02020603050405020304" pitchFamily="18" charset="0"/>
              </a:rPr>
              <a:t>УФК по г. Санкт-Петербургу</a:t>
            </a:r>
          </a:p>
        </p:txBody>
      </p:sp>
      <p:sp>
        <p:nvSpPr>
          <p:cNvPr id="6" name="TextBox 5"/>
          <p:cNvSpPr txBox="1"/>
          <p:nvPr/>
        </p:nvSpPr>
        <p:spPr>
          <a:xfrm>
            <a:off x="4220329" y="178600"/>
            <a:ext cx="4797278" cy="475834"/>
          </a:xfrm>
          <a:prstGeom prst="rect">
            <a:avLst/>
          </a:prstGeom>
          <a:noFill/>
        </p:spPr>
        <p:txBody>
          <a:bodyPr wrap="square" lIns="166428" tIns="83216" rIns="166428" bIns="83216" rtlCol="0">
            <a:spAutoFit/>
          </a:bodyPr>
          <a:lstStyle/>
          <a:p>
            <a:pPr algn="r"/>
            <a:r>
              <a:rPr lang="ru-RU" sz="2000" b="1" dirty="0">
                <a:solidFill>
                  <a:schemeClr val="accent1">
                    <a:lumMod val="75000"/>
                  </a:schemeClr>
                </a:solidFill>
                <a:latin typeface="Times New Roman" panose="02020603050405020304" pitchFamily="18" charset="0"/>
                <a:cs typeface="Times New Roman" panose="02020603050405020304" pitchFamily="18" charset="0"/>
              </a:rPr>
              <a:t>Казначейский счет</a:t>
            </a:r>
          </a:p>
        </p:txBody>
      </p:sp>
      <p:sp>
        <p:nvSpPr>
          <p:cNvPr id="10" name="Rectangle 10"/>
          <p:cNvSpPr>
            <a:spLocks noChangeArrowheads="1"/>
          </p:cNvSpPr>
          <p:nvPr/>
        </p:nvSpPr>
        <p:spPr bwMode="auto">
          <a:xfrm>
            <a:off x="4034213" y="902705"/>
            <a:ext cx="201509" cy="198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461" tIns="44732" rIns="89461" bIns="44732" numCol="1" anchor="ctr" anchorCtr="0" compatLnSpc="1">
            <a:prstTxWarp prst="textNoShape">
              <a:avLst/>
            </a:prstTxWarp>
            <a:spAutoFit/>
          </a:bodyPr>
          <a:lstStyle/>
          <a:p>
            <a:pPr defTabSz="89459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16" name="Rectangle 14"/>
          <p:cNvSpPr>
            <a:spLocks noChangeArrowheads="1"/>
          </p:cNvSpPr>
          <p:nvPr/>
        </p:nvSpPr>
        <p:spPr bwMode="auto">
          <a:xfrm>
            <a:off x="4034213" y="902705"/>
            <a:ext cx="201509" cy="198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461" tIns="44732" rIns="89461" bIns="44732" numCol="1" anchor="ctr" anchorCtr="0" compatLnSpc="1">
            <a:prstTxWarp prst="textNoShape">
              <a:avLst/>
            </a:prstTxWarp>
            <a:spAutoFit/>
          </a:bodyPr>
          <a:lstStyle/>
          <a:p>
            <a:pPr defTabSz="89459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390582770"/>
              </p:ext>
            </p:extLst>
          </p:nvPr>
        </p:nvGraphicFramePr>
        <p:xfrm>
          <a:off x="107094" y="4038600"/>
          <a:ext cx="8990448" cy="2144834"/>
        </p:xfrm>
        <a:graphic>
          <a:graphicData uri="http://schemas.openxmlformats.org/drawingml/2006/table">
            <a:tbl>
              <a:tblPr>
                <a:tableStyleId>{5C22544A-7EE6-4342-B048-85BDC9FD1C3A}</a:tableStyleId>
              </a:tblPr>
              <a:tblGrid>
                <a:gridCol w="975196"/>
                <a:gridCol w="375326"/>
                <a:gridCol w="460611"/>
                <a:gridCol w="454088"/>
                <a:gridCol w="357429"/>
                <a:gridCol w="374663"/>
                <a:gridCol w="374663"/>
                <a:gridCol w="499553"/>
                <a:gridCol w="374663"/>
                <a:gridCol w="374663"/>
                <a:gridCol w="374663"/>
                <a:gridCol w="374663"/>
                <a:gridCol w="374663"/>
                <a:gridCol w="374663"/>
                <a:gridCol w="374663"/>
                <a:gridCol w="374663"/>
                <a:gridCol w="624440"/>
                <a:gridCol w="624440"/>
                <a:gridCol w="374663"/>
                <a:gridCol w="498072"/>
              </a:tblGrid>
              <a:tr h="1295400">
                <a:tc>
                  <a:txBody>
                    <a:bodyPr/>
                    <a:lstStyle/>
                    <a:p>
                      <a:pPr algn="ctr">
                        <a:lnSpc>
                          <a:spcPct val="115000"/>
                        </a:lnSpc>
                        <a:spcAft>
                          <a:spcPts val="0"/>
                        </a:spcAft>
                      </a:pPr>
                      <a:endParaRPr lang="ru-RU" sz="1050" b="1" dirty="0" smtClean="0">
                        <a:solidFill>
                          <a:schemeClr val="tx1"/>
                        </a:solidFill>
                        <a:effectLst/>
                        <a:latin typeface="Times New Roman" pitchFamily="18" charset="0"/>
                        <a:cs typeface="Times New Roman" pitchFamily="18" charset="0"/>
                      </a:endParaRPr>
                    </a:p>
                    <a:p>
                      <a:pPr algn="ctr">
                        <a:lnSpc>
                          <a:spcPct val="115000"/>
                        </a:lnSpc>
                        <a:spcAft>
                          <a:spcPts val="0"/>
                        </a:spcAft>
                      </a:pPr>
                      <a:r>
                        <a:rPr lang="ru-RU" sz="1050" b="1" dirty="0" smtClean="0">
                          <a:solidFill>
                            <a:schemeClr val="tx1"/>
                          </a:solidFill>
                          <a:effectLst/>
                          <a:latin typeface="Times New Roman" pitchFamily="18" charset="0"/>
                          <a:cs typeface="Times New Roman" pitchFamily="18" charset="0"/>
                        </a:rPr>
                        <a:t>Признак </a:t>
                      </a:r>
                      <a:r>
                        <a:rPr lang="ru-RU" sz="1050" b="1" dirty="0">
                          <a:solidFill>
                            <a:schemeClr val="tx1"/>
                          </a:solidFill>
                          <a:effectLst/>
                          <a:latin typeface="Times New Roman" pitchFamily="18" charset="0"/>
                          <a:cs typeface="Times New Roman" pitchFamily="18" charset="0"/>
                        </a:rPr>
                        <a:t>казначейского счета, всегда равен «0»</a:t>
                      </a:r>
                      <a:endParaRPr lang="ru-RU" sz="1050" b="1" dirty="0">
                        <a:solidFill>
                          <a:schemeClr val="tx1"/>
                        </a:solidFill>
                        <a:effectLst/>
                        <a:latin typeface="Times New Roman" pitchFamily="18" charset="0"/>
                        <a:ea typeface="Times New Roman"/>
                        <a:cs typeface="Times New Roman" pitchFamily="18" charset="0"/>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4">
                  <a:txBody>
                    <a:bodyPr/>
                    <a:lstStyle/>
                    <a:p>
                      <a:pPr algn="ctr">
                        <a:lnSpc>
                          <a:spcPct val="115000"/>
                        </a:lnSpc>
                        <a:spcAft>
                          <a:spcPts val="0"/>
                        </a:spcAft>
                      </a:pPr>
                      <a:endParaRPr lang="ru-RU" sz="1050" b="1" dirty="0" smtClean="0">
                        <a:solidFill>
                          <a:schemeClr val="tx1"/>
                        </a:solidFill>
                        <a:effectLst/>
                        <a:latin typeface="Times New Roman" pitchFamily="18" charset="0"/>
                        <a:cs typeface="Times New Roman" pitchFamily="18" charset="0"/>
                      </a:endParaRPr>
                    </a:p>
                    <a:p>
                      <a:pPr algn="ctr">
                        <a:lnSpc>
                          <a:spcPct val="115000"/>
                        </a:lnSpc>
                        <a:spcAft>
                          <a:spcPts val="0"/>
                        </a:spcAft>
                      </a:pPr>
                      <a:r>
                        <a:rPr lang="ru-RU" sz="1050" b="1" dirty="0" smtClean="0">
                          <a:solidFill>
                            <a:schemeClr val="tx1"/>
                          </a:solidFill>
                          <a:effectLst/>
                          <a:latin typeface="Times New Roman" pitchFamily="18" charset="0"/>
                          <a:cs typeface="Times New Roman" pitchFamily="18" charset="0"/>
                        </a:rPr>
                        <a:t>Код </a:t>
                      </a:r>
                      <a:r>
                        <a:rPr lang="ru-RU" sz="1050" b="1" dirty="0">
                          <a:solidFill>
                            <a:schemeClr val="tx1"/>
                          </a:solidFill>
                          <a:effectLst/>
                          <a:latin typeface="Times New Roman" pitchFamily="18" charset="0"/>
                          <a:cs typeface="Times New Roman" pitchFamily="18" charset="0"/>
                        </a:rPr>
                        <a:t>вида казначейского счета в соответствии с перспективным Планом счетов казначейского учета</a:t>
                      </a:r>
                      <a:endParaRPr lang="ru-RU" sz="1050" b="1" dirty="0">
                        <a:solidFill>
                          <a:schemeClr val="tx1"/>
                        </a:solidFill>
                        <a:effectLst/>
                        <a:latin typeface="Times New Roman" pitchFamily="18" charset="0"/>
                        <a:ea typeface="Times New Roman"/>
                        <a:cs typeface="Times New Roman" pitchFamily="18" charset="0"/>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gridSpan="3">
                  <a:txBody>
                    <a:bodyPr/>
                    <a:lstStyle/>
                    <a:p>
                      <a:pPr algn="ctr">
                        <a:lnSpc>
                          <a:spcPct val="115000"/>
                        </a:lnSpc>
                        <a:spcAft>
                          <a:spcPts val="0"/>
                        </a:spcAft>
                      </a:pPr>
                      <a:endParaRPr lang="ru-RU" sz="1050" b="1" dirty="0" smtClean="0">
                        <a:solidFill>
                          <a:schemeClr val="tx1"/>
                        </a:solidFill>
                        <a:effectLst/>
                        <a:latin typeface="Times New Roman" pitchFamily="18" charset="0"/>
                        <a:cs typeface="Times New Roman" pitchFamily="18" charset="0"/>
                      </a:endParaRPr>
                    </a:p>
                    <a:p>
                      <a:pPr algn="ctr">
                        <a:lnSpc>
                          <a:spcPct val="115000"/>
                        </a:lnSpc>
                        <a:spcAft>
                          <a:spcPts val="0"/>
                        </a:spcAft>
                      </a:pPr>
                      <a:r>
                        <a:rPr lang="ru-RU" sz="1050" b="1" dirty="0" smtClean="0">
                          <a:solidFill>
                            <a:schemeClr val="tx1"/>
                          </a:solidFill>
                          <a:effectLst/>
                          <a:latin typeface="Times New Roman" pitchFamily="18" charset="0"/>
                          <a:cs typeface="Times New Roman" pitchFamily="18" charset="0"/>
                        </a:rPr>
                        <a:t>Код </a:t>
                      </a:r>
                      <a:r>
                        <a:rPr lang="ru-RU" sz="1050" b="1" dirty="0">
                          <a:solidFill>
                            <a:schemeClr val="tx1"/>
                          </a:solidFill>
                          <a:effectLst/>
                          <a:latin typeface="Times New Roman" pitchFamily="18" charset="0"/>
                          <a:cs typeface="Times New Roman" pitchFamily="18" charset="0"/>
                        </a:rPr>
                        <a:t>валюты в соответствии с Общероссийским классификатором валют</a:t>
                      </a:r>
                      <a:endParaRPr lang="ru-RU" sz="1050" b="1" dirty="0">
                        <a:solidFill>
                          <a:schemeClr val="tx1"/>
                        </a:solidFill>
                        <a:effectLst/>
                        <a:latin typeface="Times New Roman" pitchFamily="18" charset="0"/>
                        <a:ea typeface="Times New Roman"/>
                        <a:cs typeface="Times New Roman" pitchFamily="18" charset="0"/>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ru-RU"/>
                    </a:p>
                  </a:txBody>
                  <a:tcPr/>
                </a:tc>
                <a:tc hMerge="1">
                  <a:txBody>
                    <a:bodyPr/>
                    <a:lstStyle/>
                    <a:p>
                      <a:endParaRPr lang="ru-RU"/>
                    </a:p>
                  </a:txBody>
                  <a:tcPr/>
                </a:tc>
                <a:tc gridSpan="8">
                  <a:txBody>
                    <a:bodyPr/>
                    <a:lstStyle/>
                    <a:p>
                      <a:pPr algn="ctr">
                        <a:lnSpc>
                          <a:spcPct val="115000"/>
                        </a:lnSpc>
                        <a:spcAft>
                          <a:spcPts val="0"/>
                        </a:spcAft>
                      </a:pPr>
                      <a:endParaRPr lang="ru-RU" sz="1050" b="1" dirty="0" smtClean="0">
                        <a:solidFill>
                          <a:schemeClr val="tx1"/>
                        </a:solidFill>
                        <a:effectLst/>
                        <a:latin typeface="Times New Roman" pitchFamily="18" charset="0"/>
                        <a:cs typeface="Times New Roman" pitchFamily="18" charset="0"/>
                      </a:endParaRPr>
                    </a:p>
                    <a:p>
                      <a:pPr algn="ctr">
                        <a:lnSpc>
                          <a:spcPct val="115000"/>
                        </a:lnSpc>
                        <a:spcAft>
                          <a:spcPts val="0"/>
                        </a:spcAft>
                      </a:pPr>
                      <a:endParaRPr lang="ru-RU" sz="1050" b="1" dirty="0" smtClean="0">
                        <a:solidFill>
                          <a:schemeClr val="tx1"/>
                        </a:solidFill>
                        <a:effectLst/>
                        <a:latin typeface="Times New Roman" pitchFamily="18" charset="0"/>
                        <a:cs typeface="Times New Roman" pitchFamily="18" charset="0"/>
                      </a:endParaRPr>
                    </a:p>
                    <a:p>
                      <a:pPr algn="ctr">
                        <a:lnSpc>
                          <a:spcPct val="115000"/>
                        </a:lnSpc>
                        <a:spcAft>
                          <a:spcPts val="0"/>
                        </a:spcAft>
                      </a:pPr>
                      <a:r>
                        <a:rPr lang="ru-RU" sz="1050" b="1" dirty="0" smtClean="0">
                          <a:solidFill>
                            <a:schemeClr val="tx1"/>
                          </a:solidFill>
                          <a:effectLst/>
                          <a:latin typeface="Times New Roman" pitchFamily="18" charset="0"/>
                          <a:cs typeface="Times New Roman" pitchFamily="18" charset="0"/>
                        </a:rPr>
                        <a:t>Идентификатор </a:t>
                      </a:r>
                    </a:p>
                    <a:p>
                      <a:pPr algn="ctr">
                        <a:lnSpc>
                          <a:spcPct val="115000"/>
                        </a:lnSpc>
                        <a:spcAft>
                          <a:spcPts val="0"/>
                        </a:spcAft>
                      </a:pPr>
                      <a:r>
                        <a:rPr lang="ru-RU" sz="1050" b="1" dirty="0" smtClean="0">
                          <a:solidFill>
                            <a:schemeClr val="tx1"/>
                          </a:solidFill>
                          <a:effectLst/>
                          <a:latin typeface="Times New Roman" pitchFamily="18" charset="0"/>
                          <a:cs typeface="Times New Roman" pitchFamily="18" charset="0"/>
                        </a:rPr>
                        <a:t>публично-правового образования</a:t>
                      </a:r>
                      <a:endParaRPr lang="ru-RU" sz="1050" b="1" dirty="0">
                        <a:solidFill>
                          <a:schemeClr val="tx1"/>
                        </a:solidFill>
                        <a:effectLst/>
                        <a:latin typeface="Times New Roman" pitchFamily="18" charset="0"/>
                        <a:ea typeface="Times New Roman"/>
                        <a:cs typeface="Times New Roman" pitchFamily="18" charset="0"/>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
                  <a:txBody>
                    <a:bodyPr/>
                    <a:lstStyle/>
                    <a:p>
                      <a:pPr algn="ctr">
                        <a:lnSpc>
                          <a:spcPct val="115000"/>
                        </a:lnSpc>
                        <a:spcAft>
                          <a:spcPts val="0"/>
                        </a:spcAft>
                      </a:pPr>
                      <a:endParaRPr lang="ru-RU" sz="1050" b="1" dirty="0" smtClean="0">
                        <a:solidFill>
                          <a:schemeClr val="tx1"/>
                        </a:solidFill>
                        <a:effectLst/>
                        <a:latin typeface="Times New Roman" pitchFamily="18" charset="0"/>
                        <a:cs typeface="Times New Roman" pitchFamily="18" charset="0"/>
                      </a:endParaRPr>
                    </a:p>
                    <a:p>
                      <a:pPr algn="ctr">
                        <a:lnSpc>
                          <a:spcPct val="115000"/>
                        </a:lnSpc>
                        <a:spcAft>
                          <a:spcPts val="0"/>
                        </a:spcAft>
                      </a:pPr>
                      <a:r>
                        <a:rPr lang="ru-RU" sz="1050" b="1" dirty="0" smtClean="0">
                          <a:solidFill>
                            <a:schemeClr val="tx1"/>
                          </a:solidFill>
                          <a:effectLst/>
                          <a:latin typeface="Times New Roman" pitchFamily="18" charset="0"/>
                          <a:cs typeface="Times New Roman" pitchFamily="18" charset="0"/>
                        </a:rPr>
                        <a:t>Код </a:t>
                      </a:r>
                      <a:r>
                        <a:rPr lang="ru-RU" sz="1050" b="1" dirty="0">
                          <a:solidFill>
                            <a:schemeClr val="tx1"/>
                          </a:solidFill>
                          <a:effectLst/>
                          <a:latin typeface="Times New Roman" pitchFamily="18" charset="0"/>
                          <a:cs typeface="Times New Roman" pitchFamily="18" charset="0"/>
                        </a:rPr>
                        <a:t>территориального органа Федерального казначейства</a:t>
                      </a:r>
                      <a:endParaRPr lang="ru-RU" sz="1050" b="1" dirty="0">
                        <a:solidFill>
                          <a:schemeClr val="tx1"/>
                        </a:solidFill>
                        <a:effectLst/>
                        <a:latin typeface="Times New Roman" pitchFamily="18" charset="0"/>
                        <a:ea typeface="Times New Roman"/>
                        <a:cs typeface="Times New Roman" pitchFamily="18" charset="0"/>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ru-RU"/>
                    </a:p>
                  </a:txBody>
                  <a:tcPr/>
                </a:tc>
                <a:tc gridSpan="2">
                  <a:txBody>
                    <a:bodyPr/>
                    <a:lstStyle/>
                    <a:p>
                      <a:pPr algn="ctr">
                        <a:lnSpc>
                          <a:spcPct val="115000"/>
                        </a:lnSpc>
                        <a:spcAft>
                          <a:spcPts val="0"/>
                        </a:spcAft>
                      </a:pPr>
                      <a:endParaRPr lang="ru-RU" sz="1050" b="1" dirty="0" smtClean="0">
                        <a:solidFill>
                          <a:schemeClr val="tx1"/>
                        </a:solidFill>
                        <a:effectLst/>
                        <a:latin typeface="Times New Roman" pitchFamily="18" charset="0"/>
                        <a:cs typeface="Times New Roman" pitchFamily="18" charset="0"/>
                      </a:endParaRPr>
                    </a:p>
                    <a:p>
                      <a:pPr algn="ctr">
                        <a:lnSpc>
                          <a:spcPct val="115000"/>
                        </a:lnSpc>
                        <a:spcAft>
                          <a:spcPts val="0"/>
                        </a:spcAft>
                      </a:pPr>
                      <a:endParaRPr lang="ru-RU" sz="1050" b="1" dirty="0" smtClean="0">
                        <a:solidFill>
                          <a:schemeClr val="tx1"/>
                        </a:solidFill>
                        <a:effectLst/>
                        <a:latin typeface="Times New Roman" pitchFamily="18" charset="0"/>
                        <a:cs typeface="Times New Roman" pitchFamily="18" charset="0"/>
                      </a:endParaRPr>
                    </a:p>
                    <a:p>
                      <a:pPr algn="ctr">
                        <a:lnSpc>
                          <a:spcPct val="115000"/>
                        </a:lnSpc>
                        <a:spcAft>
                          <a:spcPts val="0"/>
                        </a:spcAft>
                      </a:pPr>
                      <a:endParaRPr lang="ru-RU" sz="1050" b="1" dirty="0" smtClean="0">
                        <a:solidFill>
                          <a:schemeClr val="tx1"/>
                        </a:solidFill>
                        <a:effectLst/>
                        <a:latin typeface="Times New Roman" pitchFamily="18" charset="0"/>
                        <a:cs typeface="Times New Roman" pitchFamily="18" charset="0"/>
                      </a:endParaRPr>
                    </a:p>
                    <a:p>
                      <a:pPr algn="ctr">
                        <a:lnSpc>
                          <a:spcPct val="115000"/>
                        </a:lnSpc>
                        <a:spcAft>
                          <a:spcPts val="0"/>
                        </a:spcAft>
                      </a:pPr>
                      <a:r>
                        <a:rPr lang="ru-RU" sz="1050" b="1" dirty="0" smtClean="0">
                          <a:solidFill>
                            <a:schemeClr val="tx1"/>
                          </a:solidFill>
                          <a:effectLst/>
                          <a:latin typeface="Times New Roman" pitchFamily="18" charset="0"/>
                          <a:cs typeface="Times New Roman" pitchFamily="18" charset="0"/>
                        </a:rPr>
                        <a:t>Порядковый </a:t>
                      </a:r>
                      <a:r>
                        <a:rPr lang="ru-RU" sz="1050" b="1" dirty="0">
                          <a:solidFill>
                            <a:schemeClr val="tx1"/>
                          </a:solidFill>
                          <a:effectLst/>
                          <a:latin typeface="Times New Roman" pitchFamily="18" charset="0"/>
                          <a:cs typeface="Times New Roman" pitchFamily="18" charset="0"/>
                        </a:rPr>
                        <a:t>номер счета</a:t>
                      </a:r>
                      <a:endParaRPr lang="ru-RU" sz="1050" b="1" dirty="0">
                        <a:solidFill>
                          <a:schemeClr val="tx1"/>
                        </a:solidFill>
                        <a:effectLst/>
                        <a:latin typeface="Times New Roman" pitchFamily="18" charset="0"/>
                        <a:ea typeface="Times New Roman"/>
                        <a:cs typeface="Times New Roman" pitchFamily="18" charset="0"/>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ru-RU"/>
                    </a:p>
                  </a:txBody>
                  <a:tcPr/>
                </a:tc>
              </a:tr>
              <a:tr h="228600">
                <a:tc>
                  <a:txBody>
                    <a:bodyPr/>
                    <a:lstStyle/>
                    <a:p>
                      <a:pPr algn="ctr">
                        <a:lnSpc>
                          <a:spcPct val="115000"/>
                        </a:lnSpc>
                        <a:spcAft>
                          <a:spcPts val="0"/>
                        </a:spcAft>
                      </a:pPr>
                      <a:r>
                        <a:rPr lang="ru-RU" sz="1050" dirty="0">
                          <a:solidFill>
                            <a:schemeClr val="tx1"/>
                          </a:solidFill>
                          <a:effectLst/>
                        </a:rPr>
                        <a:t>1</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2</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3</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4</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5</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6</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7</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8</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9</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10</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11</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12</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13</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14</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15</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16</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17</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18</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19</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050" dirty="0">
                          <a:solidFill>
                            <a:schemeClr val="tx1"/>
                          </a:solidFill>
                          <a:effectLst/>
                        </a:rPr>
                        <a:t>20</a:t>
                      </a:r>
                      <a:endParaRPr lang="ru-RU" sz="1050" dirty="0">
                        <a:solidFill>
                          <a:schemeClr val="tx1"/>
                        </a:solidFill>
                        <a:effectLst/>
                        <a:latin typeface="Calibri"/>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5389">
                <a:tc>
                  <a:txBody>
                    <a:bodyPr/>
                    <a:lstStyle/>
                    <a:p>
                      <a:pPr algn="ctr">
                        <a:lnSpc>
                          <a:spcPct val="115000"/>
                        </a:lnSpc>
                        <a:spcAft>
                          <a:spcPts val="0"/>
                        </a:spcAft>
                      </a:pPr>
                      <a:r>
                        <a:rPr lang="ru-RU" sz="1900" b="1" dirty="0">
                          <a:solidFill>
                            <a:schemeClr val="tx1"/>
                          </a:solidFill>
                          <a:effectLst/>
                          <a:latin typeface="+mn-lt"/>
                        </a:rPr>
                        <a:t>0</a:t>
                      </a:r>
                      <a:endParaRPr lang="ru-RU" sz="13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lnSpc>
                          <a:spcPct val="115000"/>
                        </a:lnSpc>
                        <a:spcAft>
                          <a:spcPts val="0"/>
                        </a:spcAft>
                      </a:pPr>
                      <a:r>
                        <a:rPr lang="ru-RU" sz="1900" b="1" dirty="0" smtClean="0">
                          <a:solidFill>
                            <a:schemeClr val="tx1"/>
                          </a:solidFill>
                          <a:effectLst/>
                          <a:latin typeface="+mn-lt"/>
                        </a:rPr>
                        <a:t>3</a:t>
                      </a:r>
                      <a:endParaRPr lang="ru-RU" sz="13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lnSpc>
                          <a:spcPct val="115000"/>
                        </a:lnSpc>
                        <a:spcAft>
                          <a:spcPts val="0"/>
                        </a:spcAft>
                      </a:pPr>
                      <a:r>
                        <a:rPr lang="ru-RU" sz="1900" b="1" dirty="0" smtClean="0">
                          <a:solidFill>
                            <a:schemeClr val="tx1"/>
                          </a:solidFill>
                          <a:effectLst/>
                          <a:latin typeface="+mn-lt"/>
                          <a:ea typeface="Times New Roman"/>
                          <a:cs typeface="Times New Roman"/>
                        </a:rPr>
                        <a:t>1</a:t>
                      </a:r>
                      <a:endParaRPr lang="ru-RU" sz="19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ru-RU" sz="1900" b="1" dirty="0" smtClean="0">
                          <a:latin typeface="+mn-lt"/>
                        </a:rPr>
                        <a:t>0</a:t>
                      </a:r>
                      <a:endParaRPr lang="ru-RU" sz="1900" b="1" dirty="0">
                        <a:latin typeface="+mn-lt"/>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ru-RU" sz="1900" b="1" dirty="0" smtClean="0">
                          <a:latin typeface="+mn-lt"/>
                        </a:rPr>
                        <a:t>0</a:t>
                      </a:r>
                      <a:endParaRPr lang="ru-RU" sz="1900" b="1" dirty="0">
                        <a:latin typeface="+mn-lt"/>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lnSpc>
                          <a:spcPct val="115000"/>
                        </a:lnSpc>
                        <a:spcAft>
                          <a:spcPts val="0"/>
                        </a:spcAft>
                      </a:pPr>
                      <a:r>
                        <a:rPr lang="ru-RU" sz="1900" b="1" dirty="0" smtClean="0">
                          <a:solidFill>
                            <a:schemeClr val="tx1"/>
                          </a:solidFill>
                          <a:effectLst/>
                          <a:latin typeface="+mn-lt"/>
                        </a:rPr>
                        <a:t>6</a:t>
                      </a:r>
                      <a:endParaRPr lang="ru-RU" sz="13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B277"/>
                    </a:solidFill>
                  </a:tcPr>
                </a:tc>
                <a:tc>
                  <a:txBody>
                    <a:bodyPr/>
                    <a:lstStyle/>
                    <a:p>
                      <a:pPr algn="ctr"/>
                      <a:r>
                        <a:rPr lang="ru-RU" sz="1900" b="1" dirty="0" smtClean="0">
                          <a:latin typeface="+mn-lt"/>
                        </a:rPr>
                        <a:t>4</a:t>
                      </a:r>
                      <a:endParaRPr lang="ru-RU" sz="1900" b="1" dirty="0">
                        <a:latin typeface="+mn-lt"/>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B277"/>
                    </a:solidFill>
                  </a:tcPr>
                </a:tc>
                <a:tc>
                  <a:txBody>
                    <a:bodyPr/>
                    <a:lstStyle/>
                    <a:p>
                      <a:pPr algn="ctr"/>
                      <a:r>
                        <a:rPr lang="ru-RU" sz="1900" b="1" dirty="0" smtClean="0">
                          <a:latin typeface="+mn-lt"/>
                        </a:rPr>
                        <a:t>3</a:t>
                      </a:r>
                      <a:endParaRPr lang="ru-RU" sz="1900" b="1" dirty="0">
                        <a:latin typeface="+mn-lt"/>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B277"/>
                    </a:solidFill>
                  </a:tcPr>
                </a:tc>
                <a:tc>
                  <a:txBody>
                    <a:bodyPr/>
                    <a:lstStyle/>
                    <a:p>
                      <a:pPr algn="ctr">
                        <a:lnSpc>
                          <a:spcPct val="115000"/>
                        </a:lnSpc>
                        <a:spcAft>
                          <a:spcPts val="0"/>
                        </a:spcAft>
                      </a:pPr>
                      <a:r>
                        <a:rPr lang="ru-RU" sz="1900" b="1" dirty="0" smtClean="0">
                          <a:solidFill>
                            <a:schemeClr val="tx1"/>
                          </a:solidFill>
                          <a:effectLst/>
                          <a:latin typeface="+mn-lt"/>
                        </a:rPr>
                        <a:t>0</a:t>
                      </a:r>
                      <a:endParaRPr lang="ru-RU" sz="13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B4F"/>
                    </a:solidFill>
                  </a:tcPr>
                </a:tc>
                <a:tc>
                  <a:txBody>
                    <a:bodyPr/>
                    <a:lstStyle/>
                    <a:p>
                      <a:pPr algn="ctr">
                        <a:lnSpc>
                          <a:spcPct val="115000"/>
                        </a:lnSpc>
                        <a:spcAft>
                          <a:spcPts val="0"/>
                        </a:spcAft>
                      </a:pPr>
                      <a:r>
                        <a:rPr lang="ru-RU" sz="1900" b="1" dirty="0" smtClean="0">
                          <a:solidFill>
                            <a:schemeClr val="tx1"/>
                          </a:solidFill>
                          <a:effectLst/>
                          <a:latin typeface="+mn-lt"/>
                          <a:ea typeface="Times New Roman"/>
                          <a:cs typeface="Times New Roman"/>
                        </a:rPr>
                        <a:t>0</a:t>
                      </a:r>
                      <a:endParaRPr lang="ru-RU" sz="19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B4F"/>
                    </a:solidFill>
                  </a:tcPr>
                </a:tc>
                <a:tc>
                  <a:txBody>
                    <a:bodyPr/>
                    <a:lstStyle/>
                    <a:p>
                      <a:pPr algn="ctr">
                        <a:lnSpc>
                          <a:spcPct val="115000"/>
                        </a:lnSpc>
                        <a:spcAft>
                          <a:spcPts val="0"/>
                        </a:spcAft>
                      </a:pPr>
                      <a:r>
                        <a:rPr lang="ru-RU" sz="1900" b="1" dirty="0" smtClean="0">
                          <a:solidFill>
                            <a:schemeClr val="tx1"/>
                          </a:solidFill>
                          <a:effectLst/>
                          <a:latin typeface="+mn-lt"/>
                          <a:ea typeface="Times New Roman"/>
                          <a:cs typeface="Times New Roman"/>
                        </a:rPr>
                        <a:t>0</a:t>
                      </a:r>
                      <a:endParaRPr lang="ru-RU" sz="19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B4F"/>
                    </a:solidFill>
                  </a:tcPr>
                </a:tc>
                <a:tc>
                  <a:txBody>
                    <a:bodyPr/>
                    <a:lstStyle/>
                    <a:p>
                      <a:pPr algn="ctr">
                        <a:lnSpc>
                          <a:spcPct val="115000"/>
                        </a:lnSpc>
                        <a:spcAft>
                          <a:spcPts val="0"/>
                        </a:spcAft>
                      </a:pPr>
                      <a:r>
                        <a:rPr lang="ru-RU" sz="1900" b="1" dirty="0" smtClean="0">
                          <a:solidFill>
                            <a:schemeClr val="tx1"/>
                          </a:solidFill>
                          <a:effectLst/>
                          <a:latin typeface="+mn-lt"/>
                          <a:ea typeface="Times New Roman"/>
                          <a:cs typeface="Times New Roman"/>
                        </a:rPr>
                        <a:t>0</a:t>
                      </a:r>
                      <a:endParaRPr lang="ru-RU" sz="19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B4F"/>
                    </a:solidFill>
                  </a:tcPr>
                </a:tc>
                <a:tc>
                  <a:txBody>
                    <a:bodyPr/>
                    <a:lstStyle/>
                    <a:p>
                      <a:pPr algn="ctr">
                        <a:lnSpc>
                          <a:spcPct val="115000"/>
                        </a:lnSpc>
                        <a:spcAft>
                          <a:spcPts val="0"/>
                        </a:spcAft>
                      </a:pPr>
                      <a:r>
                        <a:rPr lang="ru-RU" sz="1900" b="1" dirty="0" smtClean="0">
                          <a:solidFill>
                            <a:schemeClr val="tx1"/>
                          </a:solidFill>
                          <a:effectLst/>
                          <a:latin typeface="+mn-lt"/>
                          <a:ea typeface="Times New Roman"/>
                          <a:cs typeface="Times New Roman"/>
                        </a:rPr>
                        <a:t>0</a:t>
                      </a:r>
                      <a:endParaRPr lang="ru-RU" sz="19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B4F"/>
                    </a:solidFill>
                  </a:tcPr>
                </a:tc>
                <a:tc>
                  <a:txBody>
                    <a:bodyPr/>
                    <a:lstStyle/>
                    <a:p>
                      <a:pPr algn="ctr">
                        <a:lnSpc>
                          <a:spcPct val="115000"/>
                        </a:lnSpc>
                        <a:spcAft>
                          <a:spcPts val="0"/>
                        </a:spcAft>
                      </a:pPr>
                      <a:r>
                        <a:rPr lang="ru-RU" sz="1900" b="1" dirty="0" smtClean="0">
                          <a:solidFill>
                            <a:schemeClr val="tx1"/>
                          </a:solidFill>
                          <a:effectLst/>
                          <a:latin typeface="+mn-lt"/>
                          <a:ea typeface="Times New Roman"/>
                          <a:cs typeface="Times New Roman"/>
                        </a:rPr>
                        <a:t>0</a:t>
                      </a:r>
                      <a:endParaRPr lang="ru-RU" sz="19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B4F"/>
                    </a:solidFill>
                  </a:tcPr>
                </a:tc>
                <a:tc>
                  <a:txBody>
                    <a:bodyPr/>
                    <a:lstStyle/>
                    <a:p>
                      <a:pPr algn="ctr">
                        <a:lnSpc>
                          <a:spcPct val="115000"/>
                        </a:lnSpc>
                        <a:spcAft>
                          <a:spcPts val="0"/>
                        </a:spcAft>
                      </a:pPr>
                      <a:r>
                        <a:rPr lang="ru-RU" sz="1900" b="1" dirty="0" smtClean="0">
                          <a:solidFill>
                            <a:schemeClr val="tx1"/>
                          </a:solidFill>
                          <a:effectLst/>
                          <a:latin typeface="+mn-lt"/>
                          <a:ea typeface="Times New Roman"/>
                          <a:cs typeface="Times New Roman"/>
                        </a:rPr>
                        <a:t>0</a:t>
                      </a:r>
                      <a:endParaRPr lang="ru-RU" sz="19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B4F"/>
                    </a:solidFill>
                  </a:tcPr>
                </a:tc>
                <a:tc>
                  <a:txBody>
                    <a:bodyPr/>
                    <a:lstStyle/>
                    <a:p>
                      <a:pPr algn="ctr">
                        <a:lnSpc>
                          <a:spcPct val="115000"/>
                        </a:lnSpc>
                        <a:spcAft>
                          <a:spcPts val="0"/>
                        </a:spcAft>
                      </a:pPr>
                      <a:r>
                        <a:rPr lang="ru-RU" sz="1900" b="1" dirty="0" smtClean="0">
                          <a:solidFill>
                            <a:schemeClr val="tx1"/>
                          </a:solidFill>
                          <a:effectLst/>
                          <a:latin typeface="+mn-lt"/>
                          <a:ea typeface="Times New Roman"/>
                          <a:cs typeface="Times New Roman"/>
                        </a:rPr>
                        <a:t>1</a:t>
                      </a:r>
                      <a:endParaRPr lang="ru-RU" sz="19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B4F"/>
                    </a:solidFill>
                  </a:tcPr>
                </a:tc>
                <a:tc>
                  <a:txBody>
                    <a:bodyPr/>
                    <a:lstStyle/>
                    <a:p>
                      <a:pPr algn="ctr">
                        <a:lnSpc>
                          <a:spcPct val="115000"/>
                        </a:lnSpc>
                        <a:spcAft>
                          <a:spcPts val="0"/>
                        </a:spcAft>
                      </a:pPr>
                      <a:r>
                        <a:rPr lang="ru-RU" sz="1900" b="1" dirty="0" smtClean="0">
                          <a:solidFill>
                            <a:schemeClr val="tx1"/>
                          </a:solidFill>
                          <a:effectLst/>
                          <a:latin typeface="+mn-lt"/>
                        </a:rPr>
                        <a:t>7</a:t>
                      </a:r>
                      <a:endParaRPr lang="ru-RU" sz="13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427"/>
                    </a:solidFill>
                  </a:tcPr>
                </a:tc>
                <a:tc>
                  <a:txBody>
                    <a:bodyPr/>
                    <a:lstStyle/>
                    <a:p>
                      <a:pPr algn="ctr">
                        <a:lnSpc>
                          <a:spcPct val="115000"/>
                        </a:lnSpc>
                        <a:spcAft>
                          <a:spcPts val="0"/>
                        </a:spcAft>
                      </a:pPr>
                      <a:r>
                        <a:rPr lang="ru-RU" sz="1900" b="1" dirty="0" smtClean="0">
                          <a:solidFill>
                            <a:schemeClr val="tx1"/>
                          </a:solidFill>
                          <a:effectLst/>
                          <a:latin typeface="+mn-lt"/>
                          <a:ea typeface="Times New Roman"/>
                          <a:cs typeface="Times New Roman"/>
                        </a:rPr>
                        <a:t>2</a:t>
                      </a:r>
                      <a:endParaRPr lang="ru-RU" sz="19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427"/>
                    </a:solidFill>
                  </a:tcPr>
                </a:tc>
                <a:tc>
                  <a:txBody>
                    <a:bodyPr/>
                    <a:lstStyle/>
                    <a:p>
                      <a:pPr algn="ctr">
                        <a:lnSpc>
                          <a:spcPct val="115000"/>
                        </a:lnSpc>
                        <a:spcAft>
                          <a:spcPts val="0"/>
                        </a:spcAft>
                      </a:pPr>
                      <a:r>
                        <a:rPr lang="ru-RU" sz="1900" b="1" dirty="0" smtClean="0">
                          <a:solidFill>
                            <a:schemeClr val="tx1"/>
                          </a:solidFill>
                          <a:effectLst/>
                          <a:latin typeface="+mn-lt"/>
                        </a:rPr>
                        <a:t>0</a:t>
                      </a:r>
                      <a:endParaRPr lang="ru-RU" sz="1300" b="1" dirty="0">
                        <a:solidFill>
                          <a:schemeClr val="tx1"/>
                        </a:solidFill>
                        <a:effectLst/>
                        <a:latin typeface="+mn-lt"/>
                        <a:ea typeface="Times New Roman"/>
                        <a:cs typeface="Times New Roman"/>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a:r>
                        <a:rPr lang="ru-RU" sz="1900" b="1" dirty="0" smtClean="0">
                          <a:latin typeface="+mn-lt"/>
                        </a:rPr>
                        <a:t>0</a:t>
                      </a:r>
                      <a:endParaRPr lang="ru-RU" sz="1900" b="1" dirty="0">
                        <a:latin typeface="+mn-lt"/>
                      </a:endParaRPr>
                    </a:p>
                  </a:txBody>
                  <a:tcPr marL="36493" marR="36493" marT="80011" marB="800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r>
            </a:tbl>
          </a:graphicData>
        </a:graphic>
      </p:graphicFrame>
      <p:sp>
        <p:nvSpPr>
          <p:cNvPr id="7" name="Rectangle 1"/>
          <p:cNvSpPr>
            <a:spLocks noChangeArrowheads="1"/>
          </p:cNvSpPr>
          <p:nvPr/>
        </p:nvSpPr>
        <p:spPr bwMode="auto">
          <a:xfrm>
            <a:off x="458221" y="2216350"/>
            <a:ext cx="336185" cy="660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66435" tIns="83218" rIns="166435" bIns="83218" numCol="1" anchor="ctr" anchorCtr="0" compatLnSpc="1">
            <a:prstTxWarp prst="textNoShape">
              <a:avLst/>
            </a:prstTxWarp>
            <a:spAutoFit/>
          </a:bodyPr>
          <a:lstStyle/>
          <a:p>
            <a:pPr fontAlgn="base">
              <a:spcBef>
                <a:spcPct val="0"/>
              </a:spcBef>
              <a:spcAft>
                <a:spcPct val="0"/>
              </a:spcAft>
            </a:pPr>
            <a:endParaRPr lang="ru-RU">
              <a:latin typeface="Arial" pitchFamily="34" charset="0"/>
              <a:cs typeface="Arial" pitchFamily="34" charset="0"/>
            </a:endParaRPr>
          </a:p>
        </p:txBody>
      </p:sp>
      <p:sp>
        <p:nvSpPr>
          <p:cNvPr id="12" name="Прямоугольник 11"/>
          <p:cNvSpPr/>
          <p:nvPr/>
        </p:nvSpPr>
        <p:spPr>
          <a:xfrm>
            <a:off x="342402" y="4717404"/>
            <a:ext cx="8459205" cy="9662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66435" tIns="83218" rIns="166435" bIns="83218" spcCol="0" rtlCol="0" anchor="ctr"/>
          <a:lstStyle/>
          <a:p>
            <a:pPr algn="ctr"/>
            <a:endParaRPr lang="ru-RU"/>
          </a:p>
        </p:txBody>
      </p:sp>
      <p:sp>
        <p:nvSpPr>
          <p:cNvPr id="17" name="Номер слайда 16"/>
          <p:cNvSpPr>
            <a:spLocks noGrp="1"/>
          </p:cNvSpPr>
          <p:nvPr>
            <p:ph type="sldNum" sz="quarter" idx="7"/>
          </p:nvPr>
        </p:nvSpPr>
        <p:spPr>
          <a:xfrm>
            <a:off x="6914466" y="6532767"/>
            <a:ext cx="2103120" cy="246221"/>
          </a:xfrm>
        </p:spPr>
        <p:txBody>
          <a:bodyPr/>
          <a:lstStyle/>
          <a:p>
            <a:fld id="{B6F15528-21DE-4FAA-801E-634DDDAF4B2B}" type="slidenum">
              <a:rPr lang="ru-RU" sz="1600"/>
              <a:pPr/>
              <a:t>5</a:t>
            </a:fld>
            <a:endParaRPr lang="ru-RU" sz="1600" dirty="0"/>
          </a:p>
        </p:txBody>
      </p:sp>
      <p:sp>
        <p:nvSpPr>
          <p:cNvPr id="13" name="TextBox 12"/>
          <p:cNvSpPr txBox="1"/>
          <p:nvPr/>
        </p:nvSpPr>
        <p:spPr>
          <a:xfrm>
            <a:off x="1600200" y="1162319"/>
            <a:ext cx="5867400" cy="738664"/>
          </a:xfrm>
          <a:prstGeom prst="rect">
            <a:avLst/>
          </a:prstGeom>
          <a:solidFill>
            <a:schemeClr val="tx2">
              <a:lumMod val="20000"/>
              <a:lumOff val="80000"/>
            </a:schemeClr>
          </a:solidFill>
          <a:ln>
            <a:solidFill>
              <a:schemeClr val="tx1"/>
            </a:solidFill>
          </a:ln>
        </p:spPr>
        <p:txBody>
          <a:bodyPr wrap="square" rtlCol="0">
            <a:spAutoFit/>
          </a:bodyPr>
          <a:lstStyle/>
          <a:p>
            <a:pPr algn="ctr"/>
            <a:r>
              <a:rPr lang="ru-RU" sz="1800" b="1" dirty="0" smtClean="0">
                <a:latin typeface="Times New Roman" pitchFamily="18" charset="0"/>
                <a:cs typeface="Times New Roman" pitchFamily="18" charset="0"/>
              </a:rPr>
              <a:t>Банковский счет </a:t>
            </a:r>
          </a:p>
          <a:p>
            <a:pPr algn="ctr"/>
            <a:r>
              <a:rPr lang="ru-RU" sz="2400" b="1" dirty="0" smtClean="0">
                <a:latin typeface="Times New Roman" pitchFamily="18" charset="0"/>
                <a:cs typeface="Times New Roman" pitchFamily="18" charset="0"/>
              </a:rPr>
              <a:t>40101810200000010001</a:t>
            </a:r>
          </a:p>
        </p:txBody>
      </p:sp>
      <p:sp>
        <p:nvSpPr>
          <p:cNvPr id="18" name="TextBox 17"/>
          <p:cNvSpPr txBox="1"/>
          <p:nvPr/>
        </p:nvSpPr>
        <p:spPr>
          <a:xfrm>
            <a:off x="1562100" y="2819400"/>
            <a:ext cx="5905500" cy="738664"/>
          </a:xfrm>
          <a:prstGeom prst="rect">
            <a:avLst/>
          </a:prstGeom>
          <a:solidFill>
            <a:schemeClr val="tx2">
              <a:lumMod val="20000"/>
              <a:lumOff val="80000"/>
            </a:schemeClr>
          </a:solidFill>
          <a:ln w="12700">
            <a:solidFill>
              <a:schemeClr val="tx1"/>
            </a:solidFill>
          </a:ln>
        </p:spPr>
        <p:txBody>
          <a:bodyPr wrap="square" rtlCol="0">
            <a:spAutoFit/>
          </a:bodyPr>
          <a:lstStyle/>
          <a:p>
            <a:pPr algn="ctr"/>
            <a:r>
              <a:rPr lang="ru-RU" sz="1800" b="1" dirty="0" smtClean="0">
                <a:latin typeface="Times New Roman" pitchFamily="18" charset="0"/>
                <a:cs typeface="Times New Roman" pitchFamily="18" charset="0"/>
              </a:rPr>
              <a:t>Казначейский счет</a:t>
            </a:r>
            <a:r>
              <a:rPr lang="ru-RU" sz="1800" b="1" dirty="0" smtClean="0"/>
              <a:t> </a:t>
            </a:r>
          </a:p>
          <a:p>
            <a:pPr algn="ctr"/>
            <a:r>
              <a:rPr lang="ru-RU" sz="2400" b="1" dirty="0" smtClean="0">
                <a:latin typeface="Times New Roman" pitchFamily="18" charset="0"/>
                <a:cs typeface="Times New Roman" pitchFamily="18" charset="0"/>
              </a:rPr>
              <a:t>03100643000000017200</a:t>
            </a:r>
            <a:endParaRPr lang="ru-RU" sz="2400" b="1" dirty="0">
              <a:latin typeface="Times New Roman" pitchFamily="18" charset="0"/>
              <a:cs typeface="Times New Roman" pitchFamily="18" charset="0"/>
            </a:endParaRPr>
          </a:p>
        </p:txBody>
      </p:sp>
      <p:sp>
        <p:nvSpPr>
          <p:cNvPr id="20" name="TextBox 19"/>
          <p:cNvSpPr txBox="1"/>
          <p:nvPr/>
        </p:nvSpPr>
        <p:spPr>
          <a:xfrm>
            <a:off x="3457732" y="792987"/>
            <a:ext cx="2689326" cy="369332"/>
          </a:xfrm>
          <a:prstGeom prst="rect">
            <a:avLst/>
          </a:prstGeom>
          <a:noFill/>
        </p:spPr>
        <p:txBody>
          <a:bodyPr wrap="none" rtlCol="0">
            <a:spAutoFit/>
          </a:bodyPr>
          <a:lstStyle/>
          <a:p>
            <a:r>
              <a:rPr lang="ru-RU" sz="1800" b="1" dirty="0" smtClean="0"/>
              <a:t>до 1 января 2021 года</a:t>
            </a:r>
            <a:endParaRPr lang="ru-RU" sz="1800" b="1" dirty="0"/>
          </a:p>
        </p:txBody>
      </p:sp>
      <p:sp>
        <p:nvSpPr>
          <p:cNvPr id="22" name="TextBox 21"/>
          <p:cNvSpPr txBox="1"/>
          <p:nvPr/>
        </p:nvSpPr>
        <p:spPr>
          <a:xfrm>
            <a:off x="3404047" y="2438400"/>
            <a:ext cx="2530629" cy="369332"/>
          </a:xfrm>
          <a:prstGeom prst="rect">
            <a:avLst/>
          </a:prstGeom>
          <a:noFill/>
        </p:spPr>
        <p:txBody>
          <a:bodyPr wrap="none" rtlCol="0">
            <a:spAutoFit/>
          </a:bodyPr>
          <a:lstStyle/>
          <a:p>
            <a:pPr algn="ctr"/>
            <a:r>
              <a:rPr lang="ru-RU" sz="1800" b="1" dirty="0" smtClean="0"/>
              <a:t>с 1 января 2021 года</a:t>
            </a:r>
            <a:endParaRPr lang="ru-RU" sz="1800" b="1" dirty="0"/>
          </a:p>
        </p:txBody>
      </p:sp>
      <p:sp>
        <p:nvSpPr>
          <p:cNvPr id="23" name="Стрелка вниз 22"/>
          <p:cNvSpPr/>
          <p:nvPr/>
        </p:nvSpPr>
        <p:spPr>
          <a:xfrm>
            <a:off x="4419600" y="3558064"/>
            <a:ext cx="484632" cy="480536"/>
          </a:xfrm>
          <a:prstGeom prst="downArrow">
            <a:avLst/>
          </a:prstGeom>
          <a:solidFill>
            <a:schemeClr val="accent6">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вниз 23"/>
          <p:cNvSpPr/>
          <p:nvPr/>
        </p:nvSpPr>
        <p:spPr>
          <a:xfrm>
            <a:off x="4419600" y="1900984"/>
            <a:ext cx="484632" cy="537416"/>
          </a:xfrm>
          <a:prstGeom prst="downArrow">
            <a:avLst/>
          </a:prstGeom>
          <a:solidFill>
            <a:schemeClr val="accent6">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8618728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77"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2" y="6402659"/>
            <a:ext cx="3638149" cy="379401"/>
          </a:xfrm>
          <a:prstGeom prst="rect">
            <a:avLst/>
          </a:prstGeom>
          <a:noFill/>
        </p:spPr>
        <p:txBody>
          <a:bodyPr wrap="square" lIns="162374" tIns="81186" rIns="162374" bIns="81186"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5" name="TextBox 14"/>
          <p:cNvSpPr txBox="1"/>
          <p:nvPr/>
        </p:nvSpPr>
        <p:spPr>
          <a:xfrm>
            <a:off x="-240579" y="5156175"/>
            <a:ext cx="5217823" cy="348624"/>
          </a:xfrm>
          <a:prstGeom prst="rect">
            <a:avLst/>
          </a:prstGeom>
          <a:noFill/>
        </p:spPr>
        <p:txBody>
          <a:bodyPr wrap="square" lIns="162374" tIns="81186" rIns="162374" bIns="81186" rtlCol="0">
            <a:spAutoFit/>
          </a:bodyPr>
          <a:lstStyle/>
          <a:p>
            <a:endParaRPr lang="ru-RU" sz="1200" dirty="0">
              <a:solidFill>
                <a:srgbClr val="11437F"/>
              </a:solidFill>
            </a:endParaRPr>
          </a:p>
        </p:txBody>
      </p:sp>
      <p:sp>
        <p:nvSpPr>
          <p:cNvPr id="14" name="object 2"/>
          <p:cNvSpPr/>
          <p:nvPr/>
        </p:nvSpPr>
        <p:spPr>
          <a:xfrm flipV="1">
            <a:off x="12777" y="437493"/>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21552" y="91555"/>
            <a:ext cx="543559" cy="760662"/>
          </a:xfrm>
          <a:prstGeom prst="rect">
            <a:avLst/>
          </a:prstGeom>
          <a:noFill/>
          <a:ln>
            <a:noFill/>
          </a:ln>
        </p:spPr>
      </p:pic>
      <p:sp>
        <p:nvSpPr>
          <p:cNvPr id="3" name="TextBox 2"/>
          <p:cNvSpPr txBox="1"/>
          <p:nvPr/>
        </p:nvSpPr>
        <p:spPr>
          <a:xfrm>
            <a:off x="562709" y="268533"/>
            <a:ext cx="2812369" cy="379401"/>
          </a:xfrm>
          <a:prstGeom prst="rect">
            <a:avLst/>
          </a:prstGeom>
          <a:noFill/>
        </p:spPr>
        <p:txBody>
          <a:bodyPr wrap="square" lIns="162374" tIns="81186" rIns="162374" bIns="81186" rtlCol="0">
            <a:spAutoFit/>
          </a:bodyPr>
          <a:lstStyle/>
          <a:p>
            <a:pPr algn="ctr"/>
            <a:r>
              <a:rPr lang="ru-RU" sz="1400" b="1" dirty="0">
                <a:solidFill>
                  <a:schemeClr val="accent1">
                    <a:lumMod val="75000"/>
                  </a:schemeClr>
                </a:solidFill>
                <a:latin typeface="Times New Roman" panose="02020603050405020304" pitchFamily="18" charset="0"/>
                <a:cs typeface="Times New Roman" panose="02020603050405020304" pitchFamily="18" charset="0"/>
              </a:rPr>
              <a:t>УФК по г. Санкт-Петербургу</a:t>
            </a:r>
          </a:p>
        </p:txBody>
      </p:sp>
      <p:sp>
        <p:nvSpPr>
          <p:cNvPr id="6" name="TextBox 5"/>
          <p:cNvSpPr txBox="1"/>
          <p:nvPr/>
        </p:nvSpPr>
        <p:spPr>
          <a:xfrm>
            <a:off x="3514788" y="49075"/>
            <a:ext cx="5502799" cy="779511"/>
          </a:xfrm>
          <a:prstGeom prst="rect">
            <a:avLst/>
          </a:prstGeom>
          <a:noFill/>
        </p:spPr>
        <p:txBody>
          <a:bodyPr wrap="square" lIns="162374" tIns="81186" rIns="162374" bIns="81186" rtlCol="0">
            <a:spAutoFit/>
          </a:bodyPr>
          <a:lstStyle/>
          <a:p>
            <a:pPr algn="r"/>
            <a:r>
              <a:rPr lang="ru-RU" sz="2000" b="1" dirty="0" smtClean="0">
                <a:solidFill>
                  <a:schemeClr val="accent1">
                    <a:lumMod val="75000"/>
                  </a:schemeClr>
                </a:solidFill>
                <a:latin typeface="Times New Roman" panose="02020603050405020304" pitchFamily="18" charset="0"/>
                <a:cs typeface="Times New Roman" panose="02020603050405020304" pitchFamily="18" charset="0"/>
              </a:rPr>
              <a:t>Новые реквизиты получателя</a:t>
            </a:r>
          </a:p>
          <a:p>
            <a:pPr algn="r"/>
            <a:r>
              <a:rPr lang="ru-RU" sz="2000" b="1" dirty="0" smtClean="0">
                <a:solidFill>
                  <a:schemeClr val="accent1">
                    <a:lumMod val="75000"/>
                  </a:schemeClr>
                </a:solidFill>
                <a:latin typeface="Times New Roman" panose="02020603050405020304" pitchFamily="18" charset="0"/>
                <a:cs typeface="Times New Roman" panose="02020603050405020304" pitchFamily="18" charset="0"/>
              </a:rPr>
              <a:t>с 01.01.2021</a:t>
            </a:r>
            <a:r>
              <a:rPr lang="ru-RU" sz="1800" b="1" dirty="0" smtClean="0">
                <a:solidFill>
                  <a:schemeClr val="accent1">
                    <a:lumMod val="75000"/>
                  </a:schemeClr>
                </a:solidFill>
                <a:latin typeface="Times New Roman" panose="02020603050405020304" pitchFamily="18" charset="0"/>
                <a:cs typeface="Times New Roman" panose="02020603050405020304" pitchFamily="18" charset="0"/>
              </a:rPr>
              <a:t> </a:t>
            </a:r>
            <a:endParaRPr lang="ru-RU" sz="1800"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10" name="Rectangle 10"/>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16" name="Rectangle 14"/>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7" name="Номер слайда 6"/>
          <p:cNvSpPr>
            <a:spLocks noGrp="1"/>
          </p:cNvSpPr>
          <p:nvPr>
            <p:ph type="sldNum" sz="quarter" idx="7"/>
          </p:nvPr>
        </p:nvSpPr>
        <p:spPr>
          <a:xfrm>
            <a:off x="6896550" y="6488831"/>
            <a:ext cx="2103120" cy="246221"/>
          </a:xfrm>
        </p:spPr>
        <p:txBody>
          <a:bodyPr/>
          <a:lstStyle/>
          <a:p>
            <a:fld id="{B6F15528-21DE-4FAA-801E-634DDDAF4B2B}" type="slidenum">
              <a:rPr lang="ru-RU" sz="1600"/>
              <a:pPr/>
              <a:t>6</a:t>
            </a:fld>
            <a:endParaRPr lang="ru-RU" sz="1600" dirty="0"/>
          </a:p>
        </p:txBody>
      </p:sp>
      <p:sp>
        <p:nvSpPr>
          <p:cNvPr id="5" name="TextBox 4"/>
          <p:cNvSpPr txBox="1"/>
          <p:nvPr/>
        </p:nvSpPr>
        <p:spPr>
          <a:xfrm>
            <a:off x="152399" y="1447800"/>
            <a:ext cx="3274733" cy="1384995"/>
          </a:xfrm>
          <a:prstGeom prst="rect">
            <a:avLst/>
          </a:prstGeom>
          <a:solidFill>
            <a:schemeClr val="tx2">
              <a:lumMod val="20000"/>
              <a:lumOff val="80000"/>
            </a:schemeClr>
          </a:solidFill>
          <a:ln>
            <a:solidFill>
              <a:schemeClr val="tx1"/>
            </a:solidFill>
          </a:ln>
        </p:spPr>
        <p:txBody>
          <a:bodyPr wrap="square" rtlCol="0">
            <a:spAutoFit/>
          </a:bodyPr>
          <a:lstStyle/>
          <a:p>
            <a:pPr algn="ctr"/>
            <a:r>
              <a:rPr lang="ru-RU" sz="2800" b="1" dirty="0" smtClean="0"/>
              <a:t>Наименование</a:t>
            </a:r>
            <a:r>
              <a:rPr lang="ru-RU" sz="2800" dirty="0" smtClean="0"/>
              <a:t> </a:t>
            </a:r>
          </a:p>
          <a:p>
            <a:pPr algn="ctr"/>
            <a:r>
              <a:rPr lang="ru-RU" sz="2800" b="1" dirty="0" smtClean="0"/>
              <a:t>банка получателя</a:t>
            </a:r>
            <a:endParaRPr lang="ru-RU" sz="2800" b="1" dirty="0"/>
          </a:p>
        </p:txBody>
      </p:sp>
      <p:sp>
        <p:nvSpPr>
          <p:cNvPr id="9" name="TextBox 8"/>
          <p:cNvSpPr txBox="1"/>
          <p:nvPr/>
        </p:nvSpPr>
        <p:spPr>
          <a:xfrm>
            <a:off x="4015155" y="1540132"/>
            <a:ext cx="4972515" cy="1200329"/>
          </a:xfrm>
          <a:prstGeom prst="rect">
            <a:avLst/>
          </a:prstGeom>
          <a:solidFill>
            <a:schemeClr val="tx2">
              <a:lumMod val="20000"/>
              <a:lumOff val="80000"/>
            </a:schemeClr>
          </a:solidFill>
          <a:ln>
            <a:solidFill>
              <a:schemeClr val="tx1"/>
            </a:solidFill>
          </a:ln>
        </p:spPr>
        <p:txBody>
          <a:bodyPr wrap="none" rtlCol="0">
            <a:spAutoFit/>
          </a:bodyPr>
          <a:lstStyle/>
          <a:p>
            <a:r>
              <a:rPr lang="ru-RU" sz="2400" dirty="0" smtClean="0"/>
              <a:t>СЕВЕРО-ЗАПАДНОЕ ГУ БАНКА//</a:t>
            </a:r>
          </a:p>
          <a:p>
            <a:r>
              <a:rPr lang="ru-RU" sz="2400" dirty="0" smtClean="0"/>
              <a:t>УФК по </a:t>
            </a:r>
            <a:r>
              <a:rPr lang="ru-RU" sz="2400" dirty="0" err="1" smtClean="0"/>
              <a:t>г.Санкт</a:t>
            </a:r>
            <a:r>
              <a:rPr lang="ru-RU" sz="2400" dirty="0" smtClean="0"/>
              <a:t>-Петербургу </a:t>
            </a:r>
          </a:p>
          <a:p>
            <a:r>
              <a:rPr lang="ru-RU" sz="2400" dirty="0" smtClean="0"/>
              <a:t>г. Санкт-Петербург</a:t>
            </a:r>
            <a:endParaRPr lang="ru-RU" sz="2400" dirty="0"/>
          </a:p>
        </p:txBody>
      </p:sp>
      <p:sp>
        <p:nvSpPr>
          <p:cNvPr id="12" name="Стрелка вправо 11"/>
          <p:cNvSpPr/>
          <p:nvPr/>
        </p:nvSpPr>
        <p:spPr>
          <a:xfrm>
            <a:off x="3444685" y="1832694"/>
            <a:ext cx="570469" cy="377106"/>
          </a:xfrm>
          <a:prstGeom prst="right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2335302" y="3352205"/>
            <a:ext cx="787395" cy="461665"/>
          </a:xfrm>
          <a:prstGeom prst="rect">
            <a:avLst/>
          </a:prstGeom>
          <a:solidFill>
            <a:schemeClr val="tx2">
              <a:lumMod val="20000"/>
              <a:lumOff val="80000"/>
            </a:schemeClr>
          </a:solidFill>
          <a:ln>
            <a:solidFill>
              <a:schemeClr val="tx1"/>
            </a:solidFill>
          </a:ln>
        </p:spPr>
        <p:txBody>
          <a:bodyPr wrap="none" rtlCol="0">
            <a:spAutoFit/>
          </a:bodyPr>
          <a:lstStyle/>
          <a:p>
            <a:r>
              <a:rPr lang="ru-RU" sz="2400" dirty="0" smtClean="0"/>
              <a:t>БИК</a:t>
            </a:r>
            <a:endParaRPr lang="ru-RU" sz="2400" dirty="0"/>
          </a:p>
        </p:txBody>
      </p:sp>
      <p:sp>
        <p:nvSpPr>
          <p:cNvPr id="17" name="TextBox 16"/>
          <p:cNvSpPr txBox="1"/>
          <p:nvPr/>
        </p:nvSpPr>
        <p:spPr>
          <a:xfrm>
            <a:off x="4113706" y="3352205"/>
            <a:ext cx="2486257" cy="584775"/>
          </a:xfrm>
          <a:prstGeom prst="rect">
            <a:avLst/>
          </a:prstGeom>
          <a:solidFill>
            <a:schemeClr val="tx2">
              <a:lumMod val="20000"/>
              <a:lumOff val="80000"/>
            </a:schemeClr>
          </a:solidFill>
          <a:ln>
            <a:solidFill>
              <a:schemeClr val="tx1"/>
            </a:solidFill>
          </a:ln>
        </p:spPr>
        <p:txBody>
          <a:bodyPr wrap="square" rtlCol="0">
            <a:spAutoFit/>
          </a:bodyPr>
          <a:lstStyle/>
          <a:p>
            <a:r>
              <a:rPr lang="ru-RU" dirty="0" smtClean="0"/>
              <a:t>014030106</a:t>
            </a:r>
            <a:endParaRPr lang="ru-RU" dirty="0"/>
          </a:p>
        </p:txBody>
      </p:sp>
      <p:sp>
        <p:nvSpPr>
          <p:cNvPr id="18" name="Стрелка вправо 17"/>
          <p:cNvSpPr/>
          <p:nvPr/>
        </p:nvSpPr>
        <p:spPr>
          <a:xfrm>
            <a:off x="3122697" y="3439378"/>
            <a:ext cx="991009" cy="235432"/>
          </a:xfrm>
          <a:prstGeom prst="right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TextBox 20"/>
          <p:cNvSpPr txBox="1"/>
          <p:nvPr/>
        </p:nvSpPr>
        <p:spPr>
          <a:xfrm>
            <a:off x="646638" y="4189444"/>
            <a:ext cx="2728440" cy="1384995"/>
          </a:xfrm>
          <a:prstGeom prst="rect">
            <a:avLst/>
          </a:prstGeom>
          <a:solidFill>
            <a:schemeClr val="tx2">
              <a:lumMod val="20000"/>
              <a:lumOff val="80000"/>
            </a:schemeClr>
          </a:solidFill>
          <a:ln>
            <a:solidFill>
              <a:schemeClr val="tx1"/>
            </a:solidFill>
          </a:ln>
        </p:spPr>
        <p:txBody>
          <a:bodyPr wrap="square" rtlCol="0">
            <a:spAutoFit/>
          </a:bodyPr>
          <a:lstStyle/>
          <a:p>
            <a:pPr algn="ctr"/>
            <a:r>
              <a:rPr lang="ru-RU" sz="2800" b="1" dirty="0" smtClean="0"/>
              <a:t>Единый казначейский</a:t>
            </a:r>
          </a:p>
          <a:p>
            <a:pPr algn="ctr"/>
            <a:r>
              <a:rPr lang="ru-RU" sz="2800" b="1" dirty="0" smtClean="0"/>
              <a:t> счет</a:t>
            </a:r>
            <a:endParaRPr lang="ru-RU" sz="2800" b="1" dirty="0"/>
          </a:p>
        </p:txBody>
      </p:sp>
      <p:sp>
        <p:nvSpPr>
          <p:cNvPr id="22" name="TextBox 21"/>
          <p:cNvSpPr txBox="1"/>
          <p:nvPr/>
        </p:nvSpPr>
        <p:spPr>
          <a:xfrm>
            <a:off x="4015154" y="4437218"/>
            <a:ext cx="4972515" cy="584775"/>
          </a:xfrm>
          <a:prstGeom prst="rect">
            <a:avLst/>
          </a:prstGeom>
          <a:solidFill>
            <a:schemeClr val="tx2">
              <a:lumMod val="20000"/>
              <a:lumOff val="80000"/>
            </a:schemeClr>
          </a:solidFill>
          <a:ln>
            <a:solidFill>
              <a:schemeClr val="tx1"/>
            </a:solidFill>
          </a:ln>
        </p:spPr>
        <p:txBody>
          <a:bodyPr wrap="square" rtlCol="0">
            <a:spAutoFit/>
          </a:bodyPr>
          <a:lstStyle/>
          <a:p>
            <a:r>
              <a:rPr lang="ru-RU" dirty="0" smtClean="0"/>
              <a:t>40102810945370000005</a:t>
            </a:r>
            <a:endParaRPr lang="ru-RU" dirty="0"/>
          </a:p>
        </p:txBody>
      </p:sp>
      <p:sp>
        <p:nvSpPr>
          <p:cNvPr id="23" name="Стрелка вправо 22"/>
          <p:cNvSpPr/>
          <p:nvPr/>
        </p:nvSpPr>
        <p:spPr>
          <a:xfrm>
            <a:off x="3375078" y="4646911"/>
            <a:ext cx="653667" cy="235030"/>
          </a:xfrm>
          <a:prstGeom prst="right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0125695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77"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2" y="6402659"/>
            <a:ext cx="3638149" cy="379401"/>
          </a:xfrm>
          <a:prstGeom prst="rect">
            <a:avLst/>
          </a:prstGeom>
          <a:noFill/>
        </p:spPr>
        <p:txBody>
          <a:bodyPr wrap="square" lIns="162374" tIns="81186" rIns="162374" bIns="81186"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4" name="object 2"/>
          <p:cNvSpPr/>
          <p:nvPr/>
        </p:nvSpPr>
        <p:spPr>
          <a:xfrm flipV="1">
            <a:off x="12777" y="437493"/>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21552" y="91555"/>
            <a:ext cx="543559" cy="556379"/>
          </a:xfrm>
          <a:prstGeom prst="rect">
            <a:avLst/>
          </a:prstGeom>
          <a:noFill/>
          <a:ln>
            <a:noFill/>
          </a:ln>
        </p:spPr>
      </p:pic>
      <p:sp>
        <p:nvSpPr>
          <p:cNvPr id="3" name="TextBox 2"/>
          <p:cNvSpPr txBox="1"/>
          <p:nvPr/>
        </p:nvSpPr>
        <p:spPr>
          <a:xfrm>
            <a:off x="562709" y="268533"/>
            <a:ext cx="2812369" cy="379401"/>
          </a:xfrm>
          <a:prstGeom prst="rect">
            <a:avLst/>
          </a:prstGeom>
          <a:noFill/>
        </p:spPr>
        <p:txBody>
          <a:bodyPr wrap="square" lIns="162374" tIns="81186" rIns="162374" bIns="81186" rtlCol="0">
            <a:spAutoFit/>
          </a:bodyPr>
          <a:lstStyle/>
          <a:p>
            <a:pPr algn="ctr"/>
            <a:r>
              <a:rPr lang="ru-RU" sz="1400" b="1" dirty="0">
                <a:solidFill>
                  <a:schemeClr val="accent1">
                    <a:lumMod val="75000"/>
                  </a:schemeClr>
                </a:solidFill>
                <a:latin typeface="Times New Roman" panose="02020603050405020304" pitchFamily="18" charset="0"/>
                <a:cs typeface="Times New Roman" panose="02020603050405020304" pitchFamily="18" charset="0"/>
              </a:rPr>
              <a:t>УФК по г. Санкт-Петербургу</a:t>
            </a:r>
          </a:p>
        </p:txBody>
      </p:sp>
      <p:sp>
        <p:nvSpPr>
          <p:cNvPr id="4" name="TextBox 3"/>
          <p:cNvSpPr txBox="1"/>
          <p:nvPr/>
        </p:nvSpPr>
        <p:spPr>
          <a:xfrm>
            <a:off x="5538767" y="1818514"/>
            <a:ext cx="327984" cy="440957"/>
          </a:xfrm>
          <a:prstGeom prst="rect">
            <a:avLst/>
          </a:prstGeom>
          <a:noFill/>
        </p:spPr>
        <p:txBody>
          <a:bodyPr wrap="none" lIns="162374" tIns="81186" rIns="162374" bIns="81186" rtlCol="0">
            <a:spAutoFit/>
          </a:bodyPr>
          <a:lstStyle/>
          <a:p>
            <a:endParaRPr lang="ru-RU" sz="1800" dirty="0"/>
          </a:p>
        </p:txBody>
      </p:sp>
      <p:sp>
        <p:nvSpPr>
          <p:cNvPr id="6" name="TextBox 5"/>
          <p:cNvSpPr txBox="1"/>
          <p:nvPr/>
        </p:nvSpPr>
        <p:spPr>
          <a:xfrm>
            <a:off x="3514788" y="49075"/>
            <a:ext cx="5502799" cy="717955"/>
          </a:xfrm>
          <a:prstGeom prst="rect">
            <a:avLst/>
          </a:prstGeom>
          <a:noFill/>
        </p:spPr>
        <p:txBody>
          <a:bodyPr wrap="square" lIns="162374" tIns="81186" rIns="162374" bIns="81186" rtlCol="0">
            <a:spAutoFit/>
          </a:bodyPr>
          <a:lstStyle/>
          <a:p>
            <a:pPr algn="r"/>
            <a:r>
              <a:rPr lang="ru-RU" sz="1800" b="1" dirty="0">
                <a:solidFill>
                  <a:schemeClr val="accent1">
                    <a:lumMod val="75000"/>
                  </a:schemeClr>
                </a:solidFill>
                <a:latin typeface="Times New Roman" panose="02020603050405020304" pitchFamily="18" charset="0"/>
                <a:cs typeface="Times New Roman" panose="02020603050405020304" pitchFamily="18" charset="0"/>
              </a:rPr>
              <a:t>Порядок отражения реквизитов в распоряжениях о переводе денежных средств</a:t>
            </a:r>
          </a:p>
        </p:txBody>
      </p:sp>
      <p:sp>
        <p:nvSpPr>
          <p:cNvPr id="28" name="TextBox 27"/>
          <p:cNvSpPr txBox="1"/>
          <p:nvPr/>
        </p:nvSpPr>
        <p:spPr>
          <a:xfrm>
            <a:off x="7834273" y="2402394"/>
            <a:ext cx="1001786" cy="302457"/>
          </a:xfrm>
          <a:prstGeom prst="rect">
            <a:avLst/>
          </a:prstGeom>
          <a:noFill/>
        </p:spPr>
        <p:txBody>
          <a:bodyPr wrap="square" lIns="162374" tIns="81186" rIns="162374" bIns="81186" rtlCol="0">
            <a:spAutoFit/>
          </a:bodyPr>
          <a:lstStyle/>
          <a:p>
            <a:r>
              <a:rPr lang="ru-RU" sz="900" b="1" dirty="0">
                <a:solidFill>
                  <a:schemeClr val="bg1">
                    <a:lumMod val="50000"/>
                  </a:schemeClr>
                </a:solidFill>
                <a:latin typeface="Times New Roman" panose="02020603050405020304" pitchFamily="18" charset="0"/>
                <a:cs typeface="Times New Roman" panose="02020603050405020304" pitchFamily="18" charset="0"/>
              </a:rPr>
              <a:t>БИК  ТОФК</a:t>
            </a:r>
          </a:p>
        </p:txBody>
      </p:sp>
      <p:sp>
        <p:nvSpPr>
          <p:cNvPr id="29" name="TextBox 28"/>
          <p:cNvSpPr txBox="1"/>
          <p:nvPr/>
        </p:nvSpPr>
        <p:spPr>
          <a:xfrm>
            <a:off x="7834273" y="2743445"/>
            <a:ext cx="1301356" cy="471734"/>
          </a:xfrm>
          <a:prstGeom prst="rect">
            <a:avLst/>
          </a:prstGeom>
          <a:noFill/>
        </p:spPr>
        <p:txBody>
          <a:bodyPr wrap="square" lIns="162374" tIns="81186" rIns="162374" bIns="81186" rtlCol="0">
            <a:spAutoFit/>
          </a:bodyPr>
          <a:lstStyle/>
          <a:p>
            <a:r>
              <a:rPr lang="ru-RU" sz="900" b="1" dirty="0">
                <a:solidFill>
                  <a:schemeClr val="bg1">
                    <a:lumMod val="50000"/>
                  </a:schemeClr>
                </a:solidFill>
                <a:latin typeface="Times New Roman" panose="02020603050405020304" pitchFamily="18" charset="0"/>
                <a:cs typeface="Times New Roman" panose="02020603050405020304" pitchFamily="18" charset="0"/>
              </a:rPr>
              <a:t>Единый</a:t>
            </a:r>
            <a:r>
              <a:rPr lang="ru-RU" sz="1100" dirty="0"/>
              <a:t> </a:t>
            </a:r>
            <a:r>
              <a:rPr lang="ru-RU" sz="900" b="1" dirty="0">
                <a:solidFill>
                  <a:schemeClr val="bg1">
                    <a:lumMod val="50000"/>
                  </a:schemeClr>
                </a:solidFill>
                <a:latin typeface="Times New Roman" panose="02020603050405020304" pitchFamily="18" charset="0"/>
                <a:cs typeface="Times New Roman" panose="02020603050405020304" pitchFamily="18" charset="0"/>
              </a:rPr>
              <a:t>казначейский счет</a:t>
            </a:r>
          </a:p>
        </p:txBody>
      </p:sp>
      <p:sp>
        <p:nvSpPr>
          <p:cNvPr id="30" name="TextBox 29"/>
          <p:cNvSpPr txBox="1"/>
          <p:nvPr/>
        </p:nvSpPr>
        <p:spPr>
          <a:xfrm>
            <a:off x="7798885" y="3457189"/>
            <a:ext cx="1323385" cy="302457"/>
          </a:xfrm>
          <a:prstGeom prst="rect">
            <a:avLst/>
          </a:prstGeom>
          <a:noFill/>
        </p:spPr>
        <p:txBody>
          <a:bodyPr wrap="none" lIns="162374" tIns="81186" rIns="162374" bIns="81186" rtlCol="0">
            <a:spAutoFit/>
          </a:bodyPr>
          <a:lstStyle/>
          <a:p>
            <a:r>
              <a:rPr lang="ru-RU" sz="900" b="1" dirty="0">
                <a:solidFill>
                  <a:schemeClr val="bg1">
                    <a:lumMod val="50000"/>
                  </a:schemeClr>
                </a:solidFill>
                <a:latin typeface="Times New Roman" panose="02020603050405020304" pitchFamily="18" charset="0"/>
                <a:cs typeface="Times New Roman" panose="02020603050405020304" pitchFamily="18" charset="0"/>
              </a:rPr>
              <a:t>Казначейский счет</a:t>
            </a:r>
          </a:p>
        </p:txBody>
      </p:sp>
      <p:cxnSp>
        <p:nvCxnSpPr>
          <p:cNvPr id="1036" name="Прямая со стрелкой 1035"/>
          <p:cNvCxnSpPr/>
          <p:nvPr/>
        </p:nvCxnSpPr>
        <p:spPr>
          <a:xfrm flipH="1">
            <a:off x="7654696" y="2572919"/>
            <a:ext cx="266808" cy="0"/>
          </a:xfrm>
          <a:prstGeom prst="straightConnector1">
            <a:avLst/>
          </a:prstGeom>
          <a:ln w="31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Прямая со стрелкой 52"/>
          <p:cNvCxnSpPr/>
          <p:nvPr/>
        </p:nvCxnSpPr>
        <p:spPr>
          <a:xfrm flipH="1" flipV="1">
            <a:off x="7654696" y="3627714"/>
            <a:ext cx="277555" cy="0"/>
          </a:xfrm>
          <a:prstGeom prst="straightConnector1">
            <a:avLst/>
          </a:prstGeom>
          <a:ln w="31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Прямая со стрелкой 53"/>
          <p:cNvCxnSpPr/>
          <p:nvPr/>
        </p:nvCxnSpPr>
        <p:spPr>
          <a:xfrm flipH="1">
            <a:off x="7641266" y="2998610"/>
            <a:ext cx="290985" cy="0"/>
          </a:xfrm>
          <a:prstGeom prst="straightConnector1">
            <a:avLst/>
          </a:prstGeom>
          <a:ln w="31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10"/>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16" name="Rectangle 14"/>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graphicFrame>
        <p:nvGraphicFramePr>
          <p:cNvPr id="19" name="Таблица 18"/>
          <p:cNvGraphicFramePr>
            <a:graphicFrameLocks noGrp="1"/>
          </p:cNvGraphicFramePr>
          <p:nvPr>
            <p:extLst>
              <p:ext uri="{D42A27DB-BD31-4B8C-83A1-F6EECF244321}">
                <p14:modId xmlns:p14="http://schemas.microsoft.com/office/powerpoint/2010/main" val="1856655751"/>
              </p:ext>
            </p:extLst>
          </p:nvPr>
        </p:nvGraphicFramePr>
        <p:xfrm>
          <a:off x="1752600" y="2410046"/>
          <a:ext cx="5902097" cy="2477637"/>
        </p:xfrm>
        <a:graphic>
          <a:graphicData uri="http://schemas.openxmlformats.org/drawingml/2006/table">
            <a:tbl>
              <a:tblPr firstRow="1" bandRow="1">
                <a:tableStyleId>{2D5ABB26-0587-4C30-8999-92F81FD0307C}</a:tableStyleId>
              </a:tblPr>
              <a:tblGrid>
                <a:gridCol w="1731870"/>
                <a:gridCol w="1758462"/>
                <a:gridCol w="548268"/>
                <a:gridCol w="1863497"/>
              </a:tblGrid>
              <a:tr h="505810">
                <a:tc rowSpan="2" gridSpan="2">
                  <a:txBody>
                    <a:bodyPr/>
                    <a:lstStyle/>
                    <a:p>
                      <a:r>
                        <a:rPr lang="ru-RU" sz="1300" b="1" dirty="0" smtClean="0">
                          <a:solidFill>
                            <a:schemeClr val="tx1"/>
                          </a:solidFill>
                          <a:latin typeface="Times New Roman" panose="02020603050405020304" pitchFamily="18" charset="0"/>
                          <a:cs typeface="Times New Roman" panose="02020603050405020304" pitchFamily="18" charset="0"/>
                        </a:rPr>
                        <a:t>СЕВЕРО-ЗАПАДНОЕ ГУ БАНКА</a:t>
                      </a:r>
                      <a:r>
                        <a:rPr lang="ru-RU" sz="1300" b="1" baseline="0" dirty="0" smtClean="0">
                          <a:solidFill>
                            <a:schemeClr val="tx1"/>
                          </a:solidFill>
                          <a:latin typeface="Times New Roman" panose="02020603050405020304" pitchFamily="18" charset="0"/>
                          <a:cs typeface="Times New Roman" panose="02020603050405020304" pitchFamily="18" charset="0"/>
                        </a:rPr>
                        <a:t> РОССИИ</a:t>
                      </a:r>
                      <a:r>
                        <a:rPr lang="ru-RU" sz="1300" b="1" baseline="0" dirty="0" smtClean="0">
                          <a:solidFill>
                            <a:srgbClr val="11437F"/>
                          </a:solidFill>
                          <a:latin typeface="Times New Roman" panose="02020603050405020304" pitchFamily="18" charset="0"/>
                          <a:cs typeface="Times New Roman" panose="02020603050405020304" pitchFamily="18" charset="0"/>
                        </a:rPr>
                        <a:t>//УФК по </a:t>
                      </a:r>
                      <a:r>
                        <a:rPr lang="ru-RU" sz="1300" b="1" baseline="0" dirty="0" err="1" smtClean="0">
                          <a:solidFill>
                            <a:srgbClr val="11437F"/>
                          </a:solidFill>
                          <a:latin typeface="Times New Roman" panose="02020603050405020304" pitchFamily="18" charset="0"/>
                          <a:cs typeface="Times New Roman" panose="02020603050405020304" pitchFamily="18" charset="0"/>
                        </a:rPr>
                        <a:t>г.Санкт</a:t>
                      </a:r>
                      <a:r>
                        <a:rPr lang="ru-RU" sz="1300" b="1" baseline="0" dirty="0" smtClean="0">
                          <a:solidFill>
                            <a:srgbClr val="11437F"/>
                          </a:solidFill>
                          <a:latin typeface="Times New Roman" panose="02020603050405020304" pitchFamily="18" charset="0"/>
                          <a:cs typeface="Times New Roman" panose="02020603050405020304" pitchFamily="18" charset="0"/>
                        </a:rPr>
                        <a:t>-Петербургу г. Санкт-Петербург</a:t>
                      </a:r>
                    </a:p>
                    <a:p>
                      <a:endParaRPr lang="ru-RU" sz="1300" b="1" dirty="0" smtClean="0">
                        <a:solidFill>
                          <a:srgbClr val="11437F"/>
                        </a:solidFill>
                        <a:latin typeface="Times New Roman" panose="02020603050405020304" pitchFamily="18" charset="0"/>
                        <a:cs typeface="Times New Roman" panose="02020603050405020304" pitchFamily="18" charset="0"/>
                      </a:endParaRPr>
                    </a:p>
                    <a:p>
                      <a:r>
                        <a:rPr lang="ru-RU" sz="1300" b="1" dirty="0" smtClean="0">
                          <a:solidFill>
                            <a:schemeClr val="tx1"/>
                          </a:solidFill>
                          <a:latin typeface="Times New Roman" panose="02020603050405020304" pitchFamily="18" charset="0"/>
                          <a:cs typeface="Times New Roman" panose="02020603050405020304" pitchFamily="18" charset="0"/>
                        </a:rPr>
                        <a:t>Банк получателя</a:t>
                      </a:r>
                      <a:endParaRPr lang="ru-RU" sz="1300" b="1" dirty="0">
                        <a:solidFill>
                          <a:schemeClr val="tx1"/>
                        </a:solidFill>
                        <a:latin typeface="Times New Roman" panose="02020603050405020304" pitchFamily="18" charset="0"/>
                        <a:cs typeface="Times New Roman" panose="02020603050405020304" pitchFamily="18" charset="0"/>
                      </a:endParaRPr>
                    </a:p>
                  </a:txBody>
                  <a:tcPr marL="84407" marR="84407" marT="45719" marB="4571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rowSpan="2" hMerge="1">
                  <a:txBody>
                    <a:bodyPr/>
                    <a:lstStyle/>
                    <a:p>
                      <a:endParaRPr lang="ru-RU"/>
                    </a:p>
                  </a:txBody>
                  <a:tcPr/>
                </a:tc>
                <a:tc>
                  <a:txBody>
                    <a:bodyPr/>
                    <a:lstStyle/>
                    <a:p>
                      <a:r>
                        <a:rPr lang="ru-RU" sz="1300" b="0" dirty="0" smtClean="0">
                          <a:solidFill>
                            <a:schemeClr val="tx1"/>
                          </a:solidFill>
                          <a:latin typeface="Times New Roman" panose="02020603050405020304" pitchFamily="18" charset="0"/>
                          <a:ea typeface="+mn-ea"/>
                          <a:cs typeface="Times New Roman" panose="02020603050405020304" pitchFamily="18" charset="0"/>
                        </a:rPr>
                        <a:t>БИК</a:t>
                      </a:r>
                      <a:endParaRPr lang="ru-RU" sz="1300" b="0" dirty="0">
                        <a:solidFill>
                          <a:schemeClr val="tx1"/>
                        </a:solidFill>
                        <a:latin typeface="Times New Roman" panose="02020603050405020304" pitchFamily="18" charset="0"/>
                        <a:ea typeface="+mn-ea"/>
                        <a:cs typeface="Times New Roman" panose="02020603050405020304" pitchFamily="18" charset="0"/>
                      </a:endParaRPr>
                    </a:p>
                  </a:txBody>
                  <a:tcPr marL="84407" marR="84407" marT="45719" marB="4571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rowSpan="2">
                  <a:txBody>
                    <a:bodyPr/>
                    <a:lstStyle/>
                    <a:p>
                      <a:endParaRPr lang="ru-RU" sz="1300" b="1" dirty="0" smtClean="0">
                        <a:solidFill>
                          <a:srgbClr val="11437F"/>
                        </a:solidFill>
                        <a:latin typeface="Times New Roman" panose="02020603050405020304" pitchFamily="18" charset="0"/>
                        <a:ea typeface="+mn-ea"/>
                        <a:cs typeface="Times New Roman" panose="02020603050405020304" pitchFamily="18" charset="0"/>
                      </a:endParaRPr>
                    </a:p>
                    <a:p>
                      <a:endParaRPr lang="ru-RU" sz="1900" dirty="0" smtClean="0"/>
                    </a:p>
                  </a:txBody>
                  <a:tcPr marL="84407" marR="84407" marT="45719" marB="4571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500029">
                <a:tc gridSpan="2" vMerge="1">
                  <a:txBody>
                    <a:bodyPr/>
                    <a:lstStyle/>
                    <a:p>
                      <a:endParaRPr lang="ru-RU" dirty="0"/>
                    </a:p>
                  </a:txBody>
                  <a:tcPr/>
                </a:tc>
                <a:tc hMerge="1" vMerge="1">
                  <a:txBody>
                    <a:bodyPr/>
                    <a:lstStyle/>
                    <a:p>
                      <a:endParaRPr lang="ru-RU"/>
                    </a:p>
                  </a:txBody>
                  <a:tcPr/>
                </a:tc>
                <a:tc>
                  <a:txBody>
                    <a:bodyPr/>
                    <a:lstStyle/>
                    <a:p>
                      <a:r>
                        <a:rPr lang="ru-RU" sz="1300" b="0" dirty="0" err="1" smtClean="0">
                          <a:solidFill>
                            <a:schemeClr val="tx1"/>
                          </a:solidFill>
                          <a:latin typeface="Times New Roman" panose="02020603050405020304" pitchFamily="18" charset="0"/>
                          <a:ea typeface="+mn-ea"/>
                          <a:cs typeface="Times New Roman" panose="02020603050405020304" pitchFamily="18" charset="0"/>
                        </a:rPr>
                        <a:t>Сч</a:t>
                      </a:r>
                      <a:r>
                        <a:rPr lang="ru-RU" sz="1300" b="0" dirty="0" smtClean="0">
                          <a:solidFill>
                            <a:schemeClr val="tx1"/>
                          </a:solidFill>
                          <a:latin typeface="Times New Roman" panose="02020603050405020304" pitchFamily="18" charset="0"/>
                          <a:ea typeface="+mn-ea"/>
                          <a:cs typeface="Times New Roman" panose="02020603050405020304" pitchFamily="18" charset="0"/>
                        </a:rPr>
                        <a:t>. №</a:t>
                      </a:r>
                      <a:endParaRPr lang="ru-RU" sz="1300" b="0" dirty="0">
                        <a:solidFill>
                          <a:schemeClr val="tx1"/>
                        </a:solidFill>
                        <a:latin typeface="Times New Roman" panose="02020603050405020304" pitchFamily="18" charset="0"/>
                        <a:ea typeface="+mn-ea"/>
                        <a:cs typeface="Times New Roman" panose="02020603050405020304" pitchFamily="18" charset="0"/>
                      </a:endParaRPr>
                    </a:p>
                  </a:txBody>
                  <a:tcPr marL="84407" marR="84407" marT="45719" marB="4571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vMerge="1">
                  <a:txBody>
                    <a:bodyPr/>
                    <a:lstStyle/>
                    <a:p>
                      <a:endParaRPr lang="ru-RU" dirty="0"/>
                    </a:p>
                  </a:txBody>
                  <a:tcPr/>
                </a:tc>
              </a:tr>
              <a:tr h="505810">
                <a:tc>
                  <a:txBody>
                    <a:bodyPr/>
                    <a:lstStyle/>
                    <a:p>
                      <a:r>
                        <a:rPr lang="ru-RU" sz="1300" b="0" dirty="0" smtClean="0">
                          <a:latin typeface="Times New Roman" panose="02020603050405020304" pitchFamily="18" charset="0"/>
                          <a:cs typeface="Times New Roman" panose="02020603050405020304" pitchFamily="18" charset="0"/>
                        </a:rPr>
                        <a:t>ИНН администратора доходов</a:t>
                      </a:r>
                      <a:endParaRPr lang="ru-RU" sz="1300" b="0" dirty="0">
                        <a:latin typeface="Times New Roman" panose="02020603050405020304" pitchFamily="18" charset="0"/>
                        <a:cs typeface="Times New Roman" panose="02020603050405020304" pitchFamily="18" charset="0"/>
                      </a:endParaRPr>
                    </a:p>
                  </a:txBody>
                  <a:tcPr marL="84407" marR="84407" marT="45719" marB="4571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ru-RU" sz="1300" b="0" dirty="0" smtClean="0">
                          <a:latin typeface="Times New Roman" panose="02020603050405020304" pitchFamily="18" charset="0"/>
                          <a:cs typeface="Times New Roman" panose="02020603050405020304" pitchFamily="18" charset="0"/>
                        </a:rPr>
                        <a:t>КПП администратора</a:t>
                      </a:r>
                      <a:r>
                        <a:rPr lang="ru-RU" sz="1300" b="0" baseline="0" dirty="0" smtClean="0">
                          <a:latin typeface="Times New Roman" panose="02020603050405020304" pitchFamily="18" charset="0"/>
                          <a:cs typeface="Times New Roman" panose="02020603050405020304" pitchFamily="18" charset="0"/>
                        </a:rPr>
                        <a:t> доходов</a:t>
                      </a:r>
                      <a:endParaRPr lang="ru-RU" sz="1300" b="0" dirty="0">
                        <a:latin typeface="Times New Roman" panose="02020603050405020304" pitchFamily="18" charset="0"/>
                        <a:cs typeface="Times New Roman" panose="02020603050405020304" pitchFamily="18" charset="0"/>
                      </a:endParaRPr>
                    </a:p>
                  </a:txBody>
                  <a:tcPr marL="84407" marR="84407" marT="45719" marB="4571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rowSpan="2">
                  <a:txBody>
                    <a:bodyPr/>
                    <a:lstStyle/>
                    <a:p>
                      <a:endParaRPr lang="ru-RU" sz="400" b="0" dirty="0" smtClean="0">
                        <a:solidFill>
                          <a:schemeClr val="tx1"/>
                        </a:solidFill>
                        <a:latin typeface="Times New Roman" panose="02020603050405020304" pitchFamily="18" charset="0"/>
                        <a:ea typeface="+mn-ea"/>
                        <a:cs typeface="Times New Roman" panose="02020603050405020304" pitchFamily="18" charset="0"/>
                      </a:endParaRPr>
                    </a:p>
                    <a:p>
                      <a:r>
                        <a:rPr lang="ru-RU" sz="1300" b="0" dirty="0" err="1" smtClean="0">
                          <a:solidFill>
                            <a:schemeClr val="tx1"/>
                          </a:solidFill>
                          <a:latin typeface="Times New Roman" panose="02020603050405020304" pitchFamily="18" charset="0"/>
                          <a:ea typeface="+mn-ea"/>
                          <a:cs typeface="Times New Roman" panose="02020603050405020304" pitchFamily="18" charset="0"/>
                        </a:rPr>
                        <a:t>Сч</a:t>
                      </a:r>
                      <a:r>
                        <a:rPr lang="ru-RU" sz="1300" b="0" dirty="0" smtClean="0">
                          <a:solidFill>
                            <a:schemeClr val="tx1"/>
                          </a:solidFill>
                          <a:latin typeface="Times New Roman" panose="02020603050405020304" pitchFamily="18" charset="0"/>
                          <a:ea typeface="+mn-ea"/>
                          <a:cs typeface="Times New Roman" panose="02020603050405020304" pitchFamily="18" charset="0"/>
                        </a:rPr>
                        <a:t>. №</a:t>
                      </a:r>
                      <a:endParaRPr lang="ru-RU" sz="1300" b="0" dirty="0">
                        <a:solidFill>
                          <a:schemeClr val="tx1"/>
                        </a:solidFill>
                        <a:latin typeface="Times New Roman" panose="02020603050405020304" pitchFamily="18" charset="0"/>
                        <a:ea typeface="+mn-ea"/>
                        <a:cs typeface="Times New Roman" panose="02020603050405020304" pitchFamily="18" charset="0"/>
                      </a:endParaRPr>
                    </a:p>
                  </a:txBody>
                  <a:tcPr marL="84407" marR="84407" marT="45719" marB="4571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rowSpan="2">
                  <a:txBody>
                    <a:bodyPr/>
                    <a:lstStyle/>
                    <a:p>
                      <a:endParaRPr lang="ru-RU" sz="1300" b="1" dirty="0">
                        <a:solidFill>
                          <a:srgbClr val="11437F"/>
                        </a:solidFill>
                        <a:latin typeface="Times New Roman" panose="02020603050405020304" pitchFamily="18" charset="0"/>
                        <a:ea typeface="+mn-ea"/>
                        <a:cs typeface="Times New Roman" panose="02020603050405020304" pitchFamily="18" charset="0"/>
                      </a:endParaRPr>
                    </a:p>
                  </a:txBody>
                  <a:tcPr marL="84407" marR="84407" marT="45719" marB="4571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889789">
                <a:tc gridSpan="2">
                  <a:txBody>
                    <a:bodyPr/>
                    <a:lstStyle/>
                    <a:p>
                      <a:r>
                        <a:rPr lang="ru-RU" sz="1300" b="1" baseline="0" dirty="0" smtClean="0">
                          <a:solidFill>
                            <a:schemeClr val="tx1"/>
                          </a:solidFill>
                          <a:latin typeface="Times New Roman" panose="02020603050405020304" pitchFamily="18" charset="0"/>
                          <a:ea typeface="+mn-ea"/>
                          <a:cs typeface="Times New Roman" panose="02020603050405020304" pitchFamily="18" charset="0"/>
                        </a:rPr>
                        <a:t>УФК по г. Санкт-Петербургу (Наименование администратора доходов)</a:t>
                      </a:r>
                    </a:p>
                    <a:p>
                      <a:endParaRPr lang="ru-RU" sz="1300" b="1" baseline="0" dirty="0" smtClean="0">
                        <a:solidFill>
                          <a:srgbClr val="11437F"/>
                        </a:solidFill>
                        <a:latin typeface="Times New Roman" panose="02020603050405020304" pitchFamily="18" charset="0"/>
                        <a:ea typeface="+mn-ea"/>
                        <a:cs typeface="Times New Roman" panose="02020603050405020304" pitchFamily="18" charset="0"/>
                      </a:endParaRPr>
                    </a:p>
                    <a:p>
                      <a:r>
                        <a:rPr lang="ru-RU" sz="1300" b="1" dirty="0" smtClean="0">
                          <a:solidFill>
                            <a:schemeClr val="tx1"/>
                          </a:solidFill>
                          <a:latin typeface="Times New Roman" panose="02020603050405020304" pitchFamily="18" charset="0"/>
                          <a:ea typeface="+mn-ea"/>
                          <a:cs typeface="Times New Roman" panose="02020603050405020304" pitchFamily="18" charset="0"/>
                        </a:rPr>
                        <a:t>Получатель</a:t>
                      </a:r>
                      <a:endParaRPr lang="ru-RU" sz="1300" b="1" dirty="0">
                        <a:solidFill>
                          <a:schemeClr val="tx1"/>
                        </a:solidFill>
                        <a:latin typeface="Times New Roman" panose="02020603050405020304" pitchFamily="18" charset="0"/>
                        <a:ea typeface="+mn-ea"/>
                        <a:cs typeface="Times New Roman" panose="02020603050405020304" pitchFamily="18" charset="0"/>
                      </a:endParaRPr>
                    </a:p>
                  </a:txBody>
                  <a:tcPr marL="84407" marR="84407" marT="45719" marB="4571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hMerge="1">
                  <a:txBody>
                    <a:bodyPr/>
                    <a:lstStyle/>
                    <a:p>
                      <a:endParaRPr lang="ru-RU"/>
                    </a:p>
                  </a:txBody>
                  <a:tcPr/>
                </a:tc>
                <a:tc vMerge="1">
                  <a:txBody>
                    <a:bodyPr/>
                    <a:lstStyle/>
                    <a:p>
                      <a:endParaRPr lang="ru-RU" dirty="0"/>
                    </a:p>
                  </a:txBody>
                  <a:tcPr/>
                </a:tc>
                <a:tc vMerge="1">
                  <a:txBody>
                    <a:bodyPr/>
                    <a:lstStyle/>
                    <a:p>
                      <a:endParaRPr lang="ru-RU" dirty="0"/>
                    </a:p>
                  </a:txBody>
                  <a:tcPr/>
                </a:tc>
              </a:tr>
            </a:tbl>
          </a:graphicData>
        </a:graphic>
      </p:graphicFrame>
      <p:sp>
        <p:nvSpPr>
          <p:cNvPr id="20" name="TextBox 19"/>
          <p:cNvSpPr txBox="1"/>
          <p:nvPr/>
        </p:nvSpPr>
        <p:spPr>
          <a:xfrm>
            <a:off x="1943444" y="1574788"/>
            <a:ext cx="5610029" cy="703685"/>
          </a:xfrm>
          <a:prstGeom prst="rect">
            <a:avLst/>
          </a:prstGeom>
          <a:noFill/>
        </p:spPr>
        <p:txBody>
          <a:bodyPr wrap="square" lIns="87279" tIns="43640" rIns="87279" bIns="43640" rtlCol="0">
            <a:spAutoFit/>
          </a:bodyPr>
          <a:lstStyle/>
          <a:p>
            <a:pPr algn="ctr"/>
            <a:r>
              <a:rPr lang="ru-RU" sz="2000" b="1" dirty="0">
                <a:latin typeface="Times New Roman" panose="02020603050405020304" pitchFamily="18" charset="0"/>
                <a:cs typeface="Times New Roman" panose="02020603050405020304" pitchFamily="18" charset="0"/>
              </a:rPr>
              <a:t>Реквизиты получателя средств                                       (платеж в доход бюджета):</a:t>
            </a:r>
            <a:endParaRPr lang="ru-RU" sz="2000" dirty="0">
              <a:latin typeface="Times New Roman" panose="02020603050405020304" pitchFamily="18" charset="0"/>
              <a:cs typeface="Times New Roman" panose="02020603050405020304" pitchFamily="18" charset="0"/>
            </a:endParaRPr>
          </a:p>
        </p:txBody>
      </p:sp>
      <p:sp>
        <p:nvSpPr>
          <p:cNvPr id="25" name="Прямоугольник 24"/>
          <p:cNvSpPr/>
          <p:nvPr/>
        </p:nvSpPr>
        <p:spPr>
          <a:xfrm>
            <a:off x="6025127" y="2458619"/>
            <a:ext cx="1187638" cy="1934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7279" tIns="43640" rIns="87279" bIns="43640" rtlCol="0" anchor="ctr"/>
          <a:lstStyle/>
          <a:p>
            <a:pPr algn="ctr"/>
            <a:r>
              <a:rPr lang="ru-RU" sz="1100" b="1" dirty="0">
                <a:solidFill>
                  <a:srgbClr val="11437F"/>
                </a:solidFill>
                <a:latin typeface="Times New Roman" panose="02020603050405020304" pitchFamily="18" charset="0"/>
                <a:cs typeface="Times New Roman" panose="02020603050405020304" pitchFamily="18" charset="0"/>
              </a:rPr>
              <a:t>014030106</a:t>
            </a:r>
          </a:p>
        </p:txBody>
      </p:sp>
      <p:sp>
        <p:nvSpPr>
          <p:cNvPr id="27" name="Овал 26"/>
          <p:cNvSpPr/>
          <p:nvPr/>
        </p:nvSpPr>
        <p:spPr>
          <a:xfrm>
            <a:off x="7237170" y="1473872"/>
            <a:ext cx="1762500" cy="68928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7279" tIns="43640" rIns="87279" bIns="43640" rtlCol="0" anchor="ctr"/>
          <a:lstStyle/>
          <a:p>
            <a:pPr algn="ctr"/>
            <a:r>
              <a:rPr lang="ru-RU" sz="1100" b="1" dirty="0">
                <a:solidFill>
                  <a:srgbClr val="11437F"/>
                </a:solidFill>
                <a:latin typeface="Times New Roman" panose="02020603050405020304" pitchFamily="18" charset="0"/>
                <a:cs typeface="Times New Roman" panose="02020603050405020304" pitchFamily="18" charset="0"/>
              </a:rPr>
              <a:t>Вместо БИК 044030001</a:t>
            </a:r>
          </a:p>
        </p:txBody>
      </p:sp>
      <p:cxnSp>
        <p:nvCxnSpPr>
          <p:cNvPr id="34" name="Прямая со стрелкой 33"/>
          <p:cNvCxnSpPr>
            <a:stCxn id="27" idx="3"/>
          </p:cNvCxnSpPr>
          <p:nvPr/>
        </p:nvCxnSpPr>
        <p:spPr>
          <a:xfrm flipH="1">
            <a:off x="6945734" y="2062211"/>
            <a:ext cx="549549" cy="32259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0" name="Овал 39"/>
          <p:cNvSpPr/>
          <p:nvPr/>
        </p:nvSpPr>
        <p:spPr>
          <a:xfrm>
            <a:off x="6775855" y="4800601"/>
            <a:ext cx="2312795" cy="91440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7279" tIns="43640" rIns="87279" bIns="43640" rtlCol="0" anchor="ctr"/>
          <a:lstStyle/>
          <a:p>
            <a:pPr algn="ctr"/>
            <a:r>
              <a:rPr lang="ru-RU" sz="1100" b="1" dirty="0">
                <a:solidFill>
                  <a:srgbClr val="11437F"/>
                </a:solidFill>
                <a:latin typeface="Times New Roman" panose="02020603050405020304" pitchFamily="18" charset="0"/>
                <a:cs typeface="Times New Roman" panose="02020603050405020304" pitchFamily="18" charset="0"/>
              </a:rPr>
              <a:t>Вместо счета 40101810200000010001</a:t>
            </a:r>
          </a:p>
        </p:txBody>
      </p:sp>
      <p:sp>
        <p:nvSpPr>
          <p:cNvPr id="41" name="Прямоугольник 40"/>
          <p:cNvSpPr/>
          <p:nvPr/>
        </p:nvSpPr>
        <p:spPr>
          <a:xfrm>
            <a:off x="5980726" y="3502269"/>
            <a:ext cx="1592374" cy="250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7279" tIns="43640" rIns="87279" bIns="43640" rtlCol="0" anchor="ctr"/>
          <a:lstStyle/>
          <a:p>
            <a:pPr algn="ctr"/>
            <a:endParaRPr lang="ru-RU" sz="1100" b="1" dirty="0">
              <a:solidFill>
                <a:srgbClr val="11437F"/>
              </a:solidFill>
              <a:latin typeface="Times New Roman" panose="02020603050405020304" pitchFamily="18" charset="0"/>
              <a:cs typeface="Times New Roman" panose="02020603050405020304" pitchFamily="18" charset="0"/>
            </a:endParaRPr>
          </a:p>
          <a:p>
            <a:pPr algn="ctr"/>
            <a:endParaRPr lang="ru-RU" sz="1100" b="1" dirty="0">
              <a:solidFill>
                <a:srgbClr val="11437F"/>
              </a:solidFill>
              <a:latin typeface="Times New Roman" panose="02020603050405020304" pitchFamily="18" charset="0"/>
              <a:cs typeface="Times New Roman" panose="02020603050405020304" pitchFamily="18" charset="0"/>
            </a:endParaRPr>
          </a:p>
          <a:p>
            <a:pPr algn="ctr"/>
            <a:endParaRPr lang="ru-RU" sz="1100" b="1" dirty="0">
              <a:solidFill>
                <a:srgbClr val="11437F"/>
              </a:solidFill>
              <a:latin typeface="Times New Roman" panose="02020603050405020304" pitchFamily="18" charset="0"/>
              <a:cs typeface="Times New Roman" panose="02020603050405020304" pitchFamily="18" charset="0"/>
            </a:endParaRPr>
          </a:p>
          <a:p>
            <a:pPr algn="ctr"/>
            <a:r>
              <a:rPr lang="ru-RU" sz="1100" b="1" dirty="0">
                <a:solidFill>
                  <a:srgbClr val="11437F"/>
                </a:solidFill>
                <a:latin typeface="Times New Roman" panose="02020603050405020304" pitchFamily="18" charset="0"/>
                <a:cs typeface="Times New Roman" panose="02020603050405020304" pitchFamily="18" charset="0"/>
              </a:rPr>
              <a:t>03100643000000017200</a:t>
            </a:r>
          </a:p>
          <a:p>
            <a:pPr algn="ctr"/>
            <a:endParaRPr lang="ru-RU" dirty="0"/>
          </a:p>
        </p:txBody>
      </p:sp>
      <p:cxnSp>
        <p:nvCxnSpPr>
          <p:cNvPr id="43" name="Прямая со стрелкой 42"/>
          <p:cNvCxnSpPr>
            <a:stCxn id="40" idx="1"/>
            <a:endCxn id="41" idx="2"/>
          </p:cNvCxnSpPr>
          <p:nvPr/>
        </p:nvCxnSpPr>
        <p:spPr>
          <a:xfrm flipH="1" flipV="1">
            <a:off x="6776913" y="3753160"/>
            <a:ext cx="337642" cy="118135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73654" y="2297032"/>
            <a:ext cx="1418993" cy="1057629"/>
          </a:xfrm>
          <a:prstGeom prst="rect">
            <a:avLst/>
          </a:prstGeom>
          <a:noFill/>
        </p:spPr>
        <p:txBody>
          <a:bodyPr wrap="square" lIns="87279" tIns="43640" rIns="87279" bIns="43640" rtlCol="0">
            <a:spAutoFit/>
          </a:bodyPr>
          <a:lstStyle/>
          <a:p>
            <a:pPr algn="ctr"/>
            <a:endParaRPr lang="ru-RU" sz="900" b="1" dirty="0">
              <a:solidFill>
                <a:schemeClr val="bg1">
                  <a:lumMod val="50000"/>
                </a:schemeClr>
              </a:solidFill>
              <a:latin typeface="Times New Roman" panose="02020603050405020304" pitchFamily="18" charset="0"/>
              <a:cs typeface="Times New Roman" panose="02020603050405020304" pitchFamily="18" charset="0"/>
            </a:endParaRPr>
          </a:p>
          <a:p>
            <a:pPr algn="ctr"/>
            <a:r>
              <a:rPr lang="ru-RU" sz="900" b="1" dirty="0">
                <a:solidFill>
                  <a:schemeClr val="bg1">
                    <a:lumMod val="50000"/>
                  </a:schemeClr>
                </a:solidFill>
                <a:latin typeface="Times New Roman" panose="02020603050405020304" pitchFamily="18" charset="0"/>
                <a:cs typeface="Times New Roman" panose="02020603050405020304" pitchFamily="18" charset="0"/>
              </a:rPr>
              <a:t>Наименование подразделения Банка России // наименование и место нахождения ТОФК</a:t>
            </a:r>
          </a:p>
          <a:p>
            <a:pPr algn="ctr"/>
            <a:endParaRPr lang="ru-RU" sz="900" b="1" dirty="0">
              <a:solidFill>
                <a:schemeClr val="bg1">
                  <a:lumMod val="50000"/>
                </a:schemeClr>
              </a:solidFill>
              <a:latin typeface="Times New Roman" panose="02020603050405020304" pitchFamily="18" charset="0"/>
              <a:cs typeface="Times New Roman" panose="02020603050405020304" pitchFamily="18" charset="0"/>
            </a:endParaRPr>
          </a:p>
        </p:txBody>
      </p:sp>
      <p:cxnSp>
        <p:nvCxnSpPr>
          <p:cNvPr id="62" name="Прямая со стрелкой 61"/>
          <p:cNvCxnSpPr/>
          <p:nvPr/>
        </p:nvCxnSpPr>
        <p:spPr>
          <a:xfrm>
            <a:off x="1447800" y="2722196"/>
            <a:ext cx="304800" cy="106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Номер слайда 6"/>
          <p:cNvSpPr>
            <a:spLocks noGrp="1"/>
          </p:cNvSpPr>
          <p:nvPr>
            <p:ph type="sldNum" sz="quarter" idx="7"/>
          </p:nvPr>
        </p:nvSpPr>
        <p:spPr>
          <a:xfrm>
            <a:off x="6896550" y="6488831"/>
            <a:ext cx="2103120" cy="246221"/>
          </a:xfrm>
        </p:spPr>
        <p:txBody>
          <a:bodyPr/>
          <a:lstStyle/>
          <a:p>
            <a:fld id="{B6F15528-21DE-4FAA-801E-634DDDAF4B2B}" type="slidenum">
              <a:rPr lang="ru-RU" sz="1600"/>
              <a:pPr/>
              <a:t>7</a:t>
            </a:fld>
            <a:endParaRPr lang="ru-RU" sz="1600" dirty="0"/>
          </a:p>
        </p:txBody>
      </p:sp>
      <p:sp>
        <p:nvSpPr>
          <p:cNvPr id="13" name="Овал 12"/>
          <p:cNvSpPr/>
          <p:nvPr/>
        </p:nvSpPr>
        <p:spPr>
          <a:xfrm>
            <a:off x="4154009" y="5014928"/>
            <a:ext cx="2367527" cy="8524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TextBox 16"/>
          <p:cNvSpPr txBox="1"/>
          <p:nvPr/>
        </p:nvSpPr>
        <p:spPr>
          <a:xfrm>
            <a:off x="4491439" y="5251846"/>
            <a:ext cx="1711715" cy="615553"/>
          </a:xfrm>
          <a:prstGeom prst="rect">
            <a:avLst/>
          </a:prstGeom>
          <a:noFill/>
        </p:spPr>
        <p:txBody>
          <a:bodyPr wrap="square" rtlCol="0">
            <a:spAutoFit/>
          </a:bodyPr>
          <a:lstStyle/>
          <a:p>
            <a:pPr algn="ctr"/>
            <a:r>
              <a:rPr lang="ru-RU" sz="1100" b="1" dirty="0" smtClean="0">
                <a:solidFill>
                  <a:srgbClr val="11437F"/>
                </a:solidFill>
              </a:rPr>
              <a:t>До 01.01.2021 </a:t>
            </a:r>
          </a:p>
          <a:p>
            <a:pPr algn="ctr"/>
            <a:r>
              <a:rPr lang="ru-RU" sz="1100" b="1" dirty="0" smtClean="0">
                <a:solidFill>
                  <a:srgbClr val="11437F"/>
                </a:solidFill>
              </a:rPr>
              <a:t>счет отсутствовал</a:t>
            </a:r>
          </a:p>
          <a:p>
            <a:endParaRPr lang="ru-RU" sz="1200" dirty="0"/>
          </a:p>
        </p:txBody>
      </p:sp>
      <p:sp>
        <p:nvSpPr>
          <p:cNvPr id="21" name="TextBox 20"/>
          <p:cNvSpPr txBox="1"/>
          <p:nvPr/>
        </p:nvSpPr>
        <p:spPr>
          <a:xfrm>
            <a:off x="5930558" y="2943104"/>
            <a:ext cx="1595309" cy="261610"/>
          </a:xfrm>
          <a:prstGeom prst="rect">
            <a:avLst/>
          </a:prstGeom>
          <a:noFill/>
          <a:ln w="28575">
            <a:solidFill>
              <a:srgbClr val="FF0000"/>
            </a:solidFill>
          </a:ln>
        </p:spPr>
        <p:txBody>
          <a:bodyPr wrap="none" rtlCol="0">
            <a:spAutoFit/>
          </a:bodyPr>
          <a:lstStyle/>
          <a:p>
            <a:r>
              <a:rPr lang="ru-RU" sz="1100" b="1" smtClean="0">
                <a:solidFill>
                  <a:srgbClr val="003366"/>
                </a:solidFill>
                <a:latin typeface="Times New Roman" pitchFamily="18" charset="0"/>
                <a:cs typeface="Times New Roman" pitchFamily="18" charset="0"/>
              </a:rPr>
              <a:t>40102810945370000005</a:t>
            </a:r>
            <a:endParaRPr lang="ru-RU" sz="1100" b="1" dirty="0">
              <a:solidFill>
                <a:srgbClr val="003366"/>
              </a:solidFill>
              <a:latin typeface="Times New Roman" pitchFamily="18" charset="0"/>
              <a:cs typeface="Times New Roman" pitchFamily="18" charset="0"/>
            </a:endParaRPr>
          </a:p>
        </p:txBody>
      </p:sp>
      <p:cxnSp>
        <p:nvCxnSpPr>
          <p:cNvPr id="23" name="Прямая со стрелкой 22"/>
          <p:cNvCxnSpPr>
            <a:stCxn id="13" idx="0"/>
          </p:cNvCxnSpPr>
          <p:nvPr/>
        </p:nvCxnSpPr>
        <p:spPr>
          <a:xfrm flipV="1">
            <a:off x="5337773" y="3215179"/>
            <a:ext cx="642953" cy="179974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36010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77"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2" y="6402659"/>
            <a:ext cx="3638149" cy="379401"/>
          </a:xfrm>
          <a:prstGeom prst="rect">
            <a:avLst/>
          </a:prstGeom>
          <a:noFill/>
        </p:spPr>
        <p:txBody>
          <a:bodyPr wrap="square" lIns="162374" tIns="81186" rIns="162374" bIns="81186"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5" name="TextBox 14"/>
          <p:cNvSpPr txBox="1"/>
          <p:nvPr/>
        </p:nvSpPr>
        <p:spPr>
          <a:xfrm>
            <a:off x="-261832" y="5156175"/>
            <a:ext cx="5217823" cy="348624"/>
          </a:xfrm>
          <a:prstGeom prst="rect">
            <a:avLst/>
          </a:prstGeom>
          <a:noFill/>
        </p:spPr>
        <p:txBody>
          <a:bodyPr wrap="square" lIns="162374" tIns="81186" rIns="162374" bIns="81186" rtlCol="0">
            <a:spAutoFit/>
          </a:bodyPr>
          <a:lstStyle/>
          <a:p>
            <a:endParaRPr lang="ru-RU" sz="1200" dirty="0">
              <a:solidFill>
                <a:srgbClr val="11437F"/>
              </a:solidFill>
            </a:endParaRPr>
          </a:p>
        </p:txBody>
      </p:sp>
      <p:sp>
        <p:nvSpPr>
          <p:cNvPr id="14" name="object 2"/>
          <p:cNvSpPr/>
          <p:nvPr/>
        </p:nvSpPr>
        <p:spPr>
          <a:xfrm flipV="1">
            <a:off x="72918" y="609246"/>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21552" y="159303"/>
            <a:ext cx="543559" cy="556379"/>
          </a:xfrm>
          <a:prstGeom prst="rect">
            <a:avLst/>
          </a:prstGeom>
          <a:noFill/>
          <a:ln>
            <a:noFill/>
          </a:ln>
        </p:spPr>
      </p:pic>
      <p:sp>
        <p:nvSpPr>
          <p:cNvPr id="3" name="TextBox 2"/>
          <p:cNvSpPr txBox="1"/>
          <p:nvPr/>
        </p:nvSpPr>
        <p:spPr>
          <a:xfrm>
            <a:off x="562709" y="268533"/>
            <a:ext cx="2812369" cy="379401"/>
          </a:xfrm>
          <a:prstGeom prst="rect">
            <a:avLst/>
          </a:prstGeom>
          <a:noFill/>
        </p:spPr>
        <p:txBody>
          <a:bodyPr wrap="square" lIns="162374" tIns="81186" rIns="162374" bIns="81186" rtlCol="0">
            <a:spAutoFit/>
          </a:bodyPr>
          <a:lstStyle/>
          <a:p>
            <a:pPr algn="ctr"/>
            <a:r>
              <a:rPr lang="ru-RU" sz="1400" b="1" dirty="0">
                <a:solidFill>
                  <a:schemeClr val="accent1">
                    <a:lumMod val="75000"/>
                  </a:schemeClr>
                </a:solidFill>
                <a:latin typeface="Times New Roman" panose="02020603050405020304" pitchFamily="18" charset="0"/>
                <a:cs typeface="Times New Roman" panose="02020603050405020304" pitchFamily="18" charset="0"/>
              </a:rPr>
              <a:t>УФК по г. Санкт-Петербургу</a:t>
            </a:r>
          </a:p>
        </p:txBody>
      </p:sp>
      <p:sp>
        <p:nvSpPr>
          <p:cNvPr id="6" name="TextBox 5"/>
          <p:cNvSpPr txBox="1"/>
          <p:nvPr/>
        </p:nvSpPr>
        <p:spPr>
          <a:xfrm>
            <a:off x="3200401" y="78514"/>
            <a:ext cx="5877328" cy="810288"/>
          </a:xfrm>
          <a:prstGeom prst="rect">
            <a:avLst/>
          </a:prstGeom>
          <a:noFill/>
        </p:spPr>
        <p:txBody>
          <a:bodyPr wrap="square" lIns="162374" tIns="81186" rIns="162374" bIns="81186" rtlCol="0">
            <a:spAutoFit/>
          </a:bodyPr>
          <a:lstStyle/>
          <a:p>
            <a:pPr algn="r"/>
            <a:r>
              <a:rPr lang="ru-RU" sz="1800" b="1" dirty="0" smtClean="0">
                <a:solidFill>
                  <a:schemeClr val="accent1">
                    <a:lumMod val="75000"/>
                  </a:schemeClr>
                </a:solidFill>
                <a:latin typeface="Times New Roman" panose="02020603050405020304" pitchFamily="18" charset="0"/>
                <a:cs typeface="Times New Roman" panose="02020603050405020304" pitchFamily="18" charset="0"/>
              </a:rPr>
              <a:t>Оформление и заполнение</a:t>
            </a:r>
          </a:p>
          <a:p>
            <a:pPr algn="r"/>
            <a:r>
              <a:rPr lang="ru-RU" sz="1800" b="1" dirty="0" smtClean="0">
                <a:solidFill>
                  <a:schemeClr val="accent1">
                    <a:lumMod val="75000"/>
                  </a:schemeClr>
                </a:solidFill>
                <a:latin typeface="Times New Roman" panose="02020603050405020304" pitchFamily="18" charset="0"/>
                <a:cs typeface="Times New Roman" panose="02020603050405020304" pitchFamily="18" charset="0"/>
              </a:rPr>
              <a:t>Заявки на возврат с 01.01.2021 </a:t>
            </a:r>
            <a:r>
              <a:rPr lang="ru-RU" sz="2400" b="1" dirty="0" smtClean="0">
                <a:solidFill>
                  <a:schemeClr val="accent1">
                    <a:lumMod val="75000"/>
                  </a:schemeClr>
                </a:solidFill>
                <a:latin typeface="Times New Roman" panose="02020603050405020304" pitchFamily="18" charset="0"/>
                <a:cs typeface="Times New Roman" panose="02020603050405020304" pitchFamily="18" charset="0"/>
              </a:rPr>
              <a:t>не меняется</a:t>
            </a:r>
            <a:endParaRPr lang="ru-RU" sz="2400"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10" name="Rectangle 10"/>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16" name="Rectangle 14"/>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7" name="Номер слайда 6"/>
          <p:cNvSpPr>
            <a:spLocks noGrp="1"/>
          </p:cNvSpPr>
          <p:nvPr>
            <p:ph type="sldNum" sz="quarter" idx="7"/>
          </p:nvPr>
        </p:nvSpPr>
        <p:spPr>
          <a:xfrm>
            <a:off x="6896550" y="6488831"/>
            <a:ext cx="2103120" cy="246221"/>
          </a:xfrm>
        </p:spPr>
        <p:txBody>
          <a:bodyPr/>
          <a:lstStyle/>
          <a:p>
            <a:fld id="{B6F15528-21DE-4FAA-801E-634DDDAF4B2B}" type="slidenum">
              <a:rPr lang="ru-RU" sz="1600"/>
              <a:pPr/>
              <a:t>8</a:t>
            </a:fld>
            <a:endParaRPr lang="ru-RU" sz="1600" dirty="0"/>
          </a:p>
        </p:txBody>
      </p:sp>
      <p:pic>
        <p:nvPicPr>
          <p:cNvPr id="17" name="Рисунок 16"/>
          <p:cNvPicPr/>
          <p:nvPr/>
        </p:nvPicPr>
        <p:blipFill>
          <a:blip r:embed="rId4">
            <a:extLst>
              <a:ext uri="{28A0092B-C50C-407E-A947-70E740481C1C}">
                <a14:useLocalDpi xmlns:a14="http://schemas.microsoft.com/office/drawing/2010/main" val="0"/>
              </a:ext>
            </a:extLst>
          </a:blip>
          <a:srcRect/>
          <a:stretch>
            <a:fillRect/>
          </a:stretch>
        </p:blipFill>
        <p:spPr bwMode="auto">
          <a:xfrm>
            <a:off x="221551" y="1219200"/>
            <a:ext cx="8810625" cy="5094286"/>
          </a:xfrm>
          <a:prstGeom prst="rect">
            <a:avLst/>
          </a:prstGeom>
          <a:noFill/>
          <a:ln>
            <a:noFill/>
          </a:ln>
        </p:spPr>
      </p:pic>
    </p:spTree>
    <p:extLst>
      <p:ext uri="{BB962C8B-B14F-4D97-AF65-F5344CB8AC3E}">
        <p14:creationId xmlns:p14="http://schemas.microsoft.com/office/powerpoint/2010/main" val="3736216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77" y="6436253"/>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11" name="TextBox 10"/>
          <p:cNvSpPr txBox="1"/>
          <p:nvPr/>
        </p:nvSpPr>
        <p:spPr>
          <a:xfrm>
            <a:off x="2" y="6402659"/>
            <a:ext cx="3638149" cy="379401"/>
          </a:xfrm>
          <a:prstGeom prst="rect">
            <a:avLst/>
          </a:prstGeom>
          <a:noFill/>
        </p:spPr>
        <p:txBody>
          <a:bodyPr wrap="square" lIns="162374" tIns="81186" rIns="162374" bIns="81186" rtlCol="0">
            <a:spAutoFit/>
          </a:bodyPr>
          <a:lstStyle/>
          <a:p>
            <a:r>
              <a:rPr lang="en-US" sz="1400" dirty="0">
                <a:solidFill>
                  <a:schemeClr val="bg1">
                    <a:lumMod val="65000"/>
                  </a:schemeClr>
                </a:solidFill>
              </a:rPr>
              <a:t>www.piter.roskazna.gov.ru</a:t>
            </a:r>
            <a:endParaRPr lang="ru-RU" sz="1400" dirty="0">
              <a:solidFill>
                <a:schemeClr val="bg1">
                  <a:lumMod val="65000"/>
                </a:schemeClr>
              </a:solidFill>
            </a:endParaRPr>
          </a:p>
        </p:txBody>
      </p:sp>
      <p:sp>
        <p:nvSpPr>
          <p:cNvPr id="15" name="TextBox 14"/>
          <p:cNvSpPr txBox="1"/>
          <p:nvPr/>
        </p:nvSpPr>
        <p:spPr>
          <a:xfrm>
            <a:off x="1425293" y="4820226"/>
            <a:ext cx="5217823" cy="348624"/>
          </a:xfrm>
          <a:prstGeom prst="rect">
            <a:avLst/>
          </a:prstGeom>
          <a:noFill/>
        </p:spPr>
        <p:txBody>
          <a:bodyPr wrap="square" lIns="162374" tIns="81186" rIns="162374" bIns="81186" rtlCol="0">
            <a:spAutoFit/>
          </a:bodyPr>
          <a:lstStyle/>
          <a:p>
            <a:endParaRPr lang="ru-RU" sz="1200" dirty="0">
              <a:solidFill>
                <a:srgbClr val="11437F"/>
              </a:solidFill>
            </a:endParaRPr>
          </a:p>
        </p:txBody>
      </p:sp>
      <p:sp>
        <p:nvSpPr>
          <p:cNvPr id="14" name="object 2"/>
          <p:cNvSpPr/>
          <p:nvPr/>
        </p:nvSpPr>
        <p:spPr>
          <a:xfrm flipV="1">
            <a:off x="136140" y="708470"/>
            <a:ext cx="7004022"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pic>
        <p:nvPicPr>
          <p:cNvPr id="2" name="Рисунок 1" descr="УФК по г. Санкт-Петербургу" title="УФК по г. Санкт-Петербургу"/>
          <p:cNvPicPr>
            <a:picLocks noChangeAspect="1"/>
          </p:cNvPicPr>
          <p:nvPr/>
        </p:nvPicPr>
        <p:blipFill rotWithShape="1">
          <a:blip r:embed="rId3">
            <a:extLst>
              <a:ext uri="{28A0092B-C50C-407E-A947-70E740481C1C}">
                <a14:useLocalDpi xmlns:a14="http://schemas.microsoft.com/office/drawing/2010/main" val="0"/>
              </a:ext>
            </a:extLst>
          </a:blip>
          <a:srcRect r="62721"/>
          <a:stretch/>
        </p:blipFill>
        <p:spPr>
          <a:xfrm>
            <a:off x="221552" y="159303"/>
            <a:ext cx="543559" cy="556379"/>
          </a:xfrm>
          <a:prstGeom prst="rect">
            <a:avLst/>
          </a:prstGeom>
          <a:noFill/>
          <a:ln>
            <a:noFill/>
          </a:ln>
        </p:spPr>
      </p:pic>
      <p:sp>
        <p:nvSpPr>
          <p:cNvPr id="3" name="TextBox 2"/>
          <p:cNvSpPr txBox="1"/>
          <p:nvPr/>
        </p:nvSpPr>
        <p:spPr>
          <a:xfrm>
            <a:off x="562709" y="268533"/>
            <a:ext cx="2812369" cy="379401"/>
          </a:xfrm>
          <a:prstGeom prst="rect">
            <a:avLst/>
          </a:prstGeom>
          <a:noFill/>
        </p:spPr>
        <p:txBody>
          <a:bodyPr wrap="square" lIns="162374" tIns="81186" rIns="162374" bIns="81186" rtlCol="0">
            <a:spAutoFit/>
          </a:bodyPr>
          <a:lstStyle/>
          <a:p>
            <a:pPr algn="ctr"/>
            <a:r>
              <a:rPr lang="ru-RU" sz="1400" b="1" dirty="0">
                <a:solidFill>
                  <a:schemeClr val="accent1">
                    <a:lumMod val="75000"/>
                  </a:schemeClr>
                </a:solidFill>
                <a:latin typeface="Times New Roman" panose="02020603050405020304" pitchFamily="18" charset="0"/>
                <a:cs typeface="Times New Roman" panose="02020603050405020304" pitchFamily="18" charset="0"/>
              </a:rPr>
              <a:t>УФК по г. Санкт-Петербургу</a:t>
            </a:r>
          </a:p>
        </p:txBody>
      </p:sp>
      <p:sp>
        <p:nvSpPr>
          <p:cNvPr id="6" name="TextBox 5"/>
          <p:cNvSpPr txBox="1"/>
          <p:nvPr/>
        </p:nvSpPr>
        <p:spPr>
          <a:xfrm>
            <a:off x="2971800" y="49075"/>
            <a:ext cx="6045787" cy="1041121"/>
          </a:xfrm>
          <a:prstGeom prst="rect">
            <a:avLst/>
          </a:prstGeom>
          <a:noFill/>
        </p:spPr>
        <p:txBody>
          <a:bodyPr wrap="square" lIns="162374" tIns="81186" rIns="162374" bIns="81186" rtlCol="0">
            <a:spAutoFit/>
          </a:bodyPr>
          <a:lstStyle/>
          <a:p>
            <a:pPr algn="r"/>
            <a:r>
              <a:rPr lang="ru-RU" sz="1800" b="1" dirty="0" smtClean="0">
                <a:solidFill>
                  <a:schemeClr val="accent1">
                    <a:lumMod val="75000"/>
                  </a:schemeClr>
                </a:solidFill>
                <a:latin typeface="Times New Roman" panose="02020603050405020304" pitchFamily="18" charset="0"/>
                <a:cs typeface="Times New Roman" panose="02020603050405020304" pitchFamily="18" charset="0"/>
              </a:rPr>
              <a:t>Оформление и заполнение</a:t>
            </a:r>
            <a:endParaRPr lang="ru-RU" sz="2400" b="1" dirty="0" smtClean="0">
              <a:solidFill>
                <a:schemeClr val="accent1">
                  <a:lumMod val="75000"/>
                </a:schemeClr>
              </a:solidFill>
              <a:latin typeface="Times New Roman" panose="02020603050405020304" pitchFamily="18" charset="0"/>
              <a:cs typeface="Times New Roman" panose="02020603050405020304" pitchFamily="18" charset="0"/>
            </a:endParaRPr>
          </a:p>
          <a:p>
            <a:pPr algn="r"/>
            <a:r>
              <a:rPr lang="ru-RU" sz="1800" b="1" dirty="0" smtClean="0">
                <a:solidFill>
                  <a:schemeClr val="accent1">
                    <a:lumMod val="75000"/>
                  </a:schemeClr>
                </a:solidFill>
                <a:latin typeface="Times New Roman" panose="02020603050405020304" pitchFamily="18" charset="0"/>
                <a:cs typeface="Times New Roman" panose="02020603050405020304" pitchFamily="18" charset="0"/>
              </a:rPr>
              <a:t>Уведомления об уточнении вида </a:t>
            </a:r>
          </a:p>
          <a:p>
            <a:pPr algn="r"/>
            <a:r>
              <a:rPr lang="ru-RU" sz="1800" b="1" dirty="0" smtClean="0">
                <a:solidFill>
                  <a:schemeClr val="accent1">
                    <a:lumMod val="75000"/>
                  </a:schemeClr>
                </a:solidFill>
                <a:latin typeface="Times New Roman" panose="02020603050405020304" pitchFamily="18" charset="0"/>
                <a:cs typeface="Times New Roman" panose="02020603050405020304" pitchFamily="18" charset="0"/>
              </a:rPr>
              <a:t>и принадлежности платежа с 01.01.2021 </a:t>
            </a:r>
            <a:r>
              <a:rPr lang="ru-RU" sz="2100" b="1" dirty="0" smtClean="0">
                <a:solidFill>
                  <a:schemeClr val="accent1">
                    <a:lumMod val="75000"/>
                  </a:schemeClr>
                </a:solidFill>
                <a:latin typeface="Times New Roman" panose="02020603050405020304" pitchFamily="18" charset="0"/>
                <a:cs typeface="Times New Roman" panose="02020603050405020304" pitchFamily="18" charset="0"/>
              </a:rPr>
              <a:t>не меняется</a:t>
            </a:r>
            <a:endParaRPr lang="ru-RU" sz="2100"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10" name="Rectangle 10"/>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16" name="Rectangle 14"/>
          <p:cNvSpPr>
            <a:spLocks noChangeArrowheads="1"/>
          </p:cNvSpPr>
          <p:nvPr/>
        </p:nvSpPr>
        <p:spPr bwMode="auto">
          <a:xfrm>
            <a:off x="4034205" y="903787"/>
            <a:ext cx="197102" cy="19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7279" tIns="43640" rIns="87279" bIns="43640" numCol="1" anchor="ctr" anchorCtr="0" compatLnSpc="1">
            <a:prstTxWarp prst="textNoShape">
              <a:avLst/>
            </a:prstTxWarp>
            <a:spAutoFit/>
          </a:bodyPr>
          <a:lstStyle/>
          <a:p>
            <a:pPr defTabSz="872788" fontAlgn="base">
              <a:spcBef>
                <a:spcPct val="0"/>
              </a:spcBef>
              <a:spcAft>
                <a:spcPct val="0"/>
              </a:spcAft>
            </a:pPr>
            <a:r>
              <a:rPr lang="ru-RU" altLang="ru-RU" sz="700">
                <a:solidFill>
                  <a:srgbClr val="000000"/>
                </a:solidFill>
                <a:latin typeface="Calibri"/>
                <a:ea typeface="Times New Roman" pitchFamily="18" charset="0"/>
                <a:cs typeface="Times New Roman" pitchFamily="18" charset="0"/>
              </a:rPr>
              <a:t> </a:t>
            </a:r>
            <a:endParaRPr lang="ru-RU" altLang="ru-RU" sz="1800">
              <a:latin typeface="Arial" pitchFamily="34" charset="0"/>
              <a:cs typeface="Arial" pitchFamily="34" charset="0"/>
            </a:endParaRPr>
          </a:p>
        </p:txBody>
      </p:sp>
      <p:sp>
        <p:nvSpPr>
          <p:cNvPr id="7" name="Номер слайда 6"/>
          <p:cNvSpPr>
            <a:spLocks noGrp="1"/>
          </p:cNvSpPr>
          <p:nvPr>
            <p:ph type="sldNum" sz="quarter" idx="7"/>
          </p:nvPr>
        </p:nvSpPr>
        <p:spPr>
          <a:xfrm>
            <a:off x="6896550" y="6488831"/>
            <a:ext cx="2103120" cy="246221"/>
          </a:xfrm>
        </p:spPr>
        <p:txBody>
          <a:bodyPr/>
          <a:lstStyle/>
          <a:p>
            <a:fld id="{B6F15528-21DE-4FAA-801E-634DDDAF4B2B}" type="slidenum">
              <a:rPr lang="ru-RU" sz="1600"/>
              <a:pPr/>
              <a:t>9</a:t>
            </a:fld>
            <a:endParaRPr lang="ru-RU" sz="1600" dirty="0"/>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998" y="1295400"/>
            <a:ext cx="8453141"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671" y="4572000"/>
            <a:ext cx="8193469" cy="1639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09882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6304</TotalTime>
  <Words>1078</Words>
  <Application>Microsoft Office PowerPoint</Application>
  <PresentationFormat>Экран (4:3)</PresentationFormat>
  <Paragraphs>235</Paragraphs>
  <Slides>13</Slides>
  <Notes>13</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евоывлд</dc:title>
  <dc:creator>Елизавета Арбатова</dc:creator>
  <cp:lastModifiedBy>Карманова Наталия Андреевна</cp:lastModifiedBy>
  <cp:revision>164</cp:revision>
  <cp:lastPrinted>2020-11-30T12:16:19Z</cp:lastPrinted>
  <dcterms:created xsi:type="dcterms:W3CDTF">2019-07-31T16:47:50Z</dcterms:created>
  <dcterms:modified xsi:type="dcterms:W3CDTF">2021-01-12T12:17:59Z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2019-03-19T00:00:00Z</vt:filetime>
  </property>
  <property fmtid="{D5CDD505-2E9C-101B-9397-08002B2CF9AE}" pid="3" name="Creator">
    <vt:lpwstr>Adobe Illustrator CC 22.1 (Windows)</vt:lpwstr>
  </property>
  <property fmtid="{D5CDD505-2E9C-101B-9397-08002B2CF9AE}" pid="4" name="LastSaved">
    <vt:filetime>2019-07-31T00:00:00Z</vt:filetime>
  </property>
</Properties>
</file>